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Economica"/>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Economica-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conomica-italic.fntdata"/><Relationship Id="rId50" Type="http://schemas.openxmlformats.org/officeDocument/2006/relationships/font" Target="fonts/Economica-bold.fntdata"/><Relationship Id="rId53" Type="http://schemas.openxmlformats.org/officeDocument/2006/relationships/font" Target="fonts/OpenSans-regular.fntdata"/><Relationship Id="rId52" Type="http://schemas.openxmlformats.org/officeDocument/2006/relationships/font" Target="fonts/Economica-boldItalic.fntdata"/><Relationship Id="rId11" Type="http://schemas.openxmlformats.org/officeDocument/2006/relationships/slide" Target="slides/slide7.xml"/><Relationship Id="rId55" Type="http://schemas.openxmlformats.org/officeDocument/2006/relationships/font" Target="fonts/OpenSans-italic.fntdata"/><Relationship Id="rId10" Type="http://schemas.openxmlformats.org/officeDocument/2006/relationships/slide" Target="slides/slide6.xml"/><Relationship Id="rId54"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Ope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ade5425f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ade5425f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ade5425f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ade5425f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ade5425f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ade5425f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ade5425f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ade5425f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ade37e5a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ade37e5a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ade5425f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ade5425f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ade37e5a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ade37e5a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ade37e5a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ade37e5a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ade959f0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ade959f0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ade37e5a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ade37e5a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ade5425f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ade5425f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de37e5a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de37e5a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ade5425f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ade5425f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52662be0_7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b52662be0_7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736aca58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736aca58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736aca58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736aca58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be1349ba2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be1349ba2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b52662be0_7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b52662be0_7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be1349ba2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be1349ba2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e1349ba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e1349ba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ade959f0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ade959f0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ade37e5a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ade37e5a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b52662be0_7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b52662be0_7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b52662be0_7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b52662be0_7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b52662be0_7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b52662be0_7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b52662be0_7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b52662be0_7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b52662be0_7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b52662be0_7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ade959f06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ade959f06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ade959f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ade959f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ade959f06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ade959f06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654452e74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654452e74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ade959f06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ade959f06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d327a031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d327a031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654452e74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654452e74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b52662be0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b52662be0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654452e74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654452e74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ade5425f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ade5425f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654452e74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654452e74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ade37e5a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ade37e5a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736aca58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736aca58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d327a031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d327a031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ade37e5a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ade37e5a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ade5425f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ade5425f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2" name="Google Shape;12;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2" name="Google Shape;52;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6" name="Google Shape;16;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 name="Google Shape;22;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 name="Google Shape;25;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3" name="Google Shape;33;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3" name="Google Shape;43;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472450" y="4814047"/>
            <a:ext cx="609600" cy="2132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vpnaccess.utah.edu/"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hyperlink" Target="https://gist.githubusercontent.com/arq5x/09bbeea735ee2d3db209d67b635a4b59/raw/f88e5c40fd58369afc18557c2292f6e74aa2e452/frost.tx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quinlan-lab/applied-computational-genomic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header-bg.jpg" id="60" name="Google Shape;60;p13"/>
          <p:cNvPicPr preferRelativeResize="0"/>
          <p:nvPr/>
        </p:nvPicPr>
        <p:blipFill>
          <a:blip r:embed="rId3">
            <a:alphaModFix/>
          </a:blip>
          <a:stretch>
            <a:fillRect/>
          </a:stretch>
        </p:blipFill>
        <p:spPr>
          <a:xfrm>
            <a:off x="0" y="213225"/>
            <a:ext cx="9144000" cy="4813925"/>
          </a:xfrm>
          <a:prstGeom prst="rect">
            <a:avLst/>
          </a:prstGeom>
          <a:noFill/>
          <a:ln>
            <a:noFill/>
          </a:ln>
        </p:spPr>
      </p:pic>
      <p:sp>
        <p:nvSpPr>
          <p:cNvPr id="61" name="Google Shape;61;p13"/>
          <p:cNvSpPr txBox="1"/>
          <p:nvPr>
            <p:ph type="ctrTitle"/>
          </p:nvPr>
        </p:nvSpPr>
        <p:spPr>
          <a:xfrm>
            <a:off x="1874400" y="500575"/>
            <a:ext cx="5395200" cy="201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FFFFFF"/>
                </a:solidFill>
              </a:rPr>
              <a:t>Course overview and introduction to UNIX</a:t>
            </a:r>
            <a:endParaRPr b="1" sz="6000">
              <a:solidFill>
                <a:srgbClr val="FFFFFF"/>
              </a:solidFill>
            </a:endParaRPr>
          </a:p>
        </p:txBody>
      </p:sp>
      <p:sp>
        <p:nvSpPr>
          <p:cNvPr id="62" name="Google Shape;62;p13"/>
          <p:cNvSpPr txBox="1"/>
          <p:nvPr>
            <p:ph idx="1" type="subTitle"/>
          </p:nvPr>
        </p:nvSpPr>
        <p:spPr>
          <a:xfrm>
            <a:off x="1583700" y="2419200"/>
            <a:ext cx="5910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Applied Computational Genomics, Lecture 01</a:t>
            </a:r>
            <a:endParaRPr sz="2000">
              <a:solidFill>
                <a:srgbClr val="FFFFFF"/>
              </a:solidFill>
            </a:endParaRPr>
          </a:p>
          <a:p>
            <a:pPr indent="0" lvl="0" marL="0" rtl="0" algn="ctr">
              <a:spcBef>
                <a:spcPts val="0"/>
              </a:spcBef>
              <a:spcAft>
                <a:spcPts val="0"/>
              </a:spcAft>
              <a:buNone/>
            </a:pPr>
            <a:r>
              <a:rPr lang="en" sz="2000">
                <a:solidFill>
                  <a:srgbClr val="FFFFFF"/>
                </a:solidFill>
              </a:rPr>
              <a:t>https://github.com/quinlan-lab/applied-computational-genomics</a:t>
            </a:r>
            <a:endParaRPr sz="2000">
              <a:solidFill>
                <a:srgbClr val="FFFFFF"/>
              </a:solidFill>
            </a:endParaRPr>
          </a:p>
          <a:p>
            <a:pPr indent="0" lvl="0" marL="0" rtl="0" algn="ctr">
              <a:spcBef>
                <a:spcPts val="0"/>
              </a:spcBef>
              <a:spcAft>
                <a:spcPts val="0"/>
              </a:spcAft>
              <a:buClr>
                <a:schemeClr val="dk1"/>
              </a:buClr>
              <a:buSzPts val="1100"/>
              <a:buFont typeface="Arial"/>
              <a:buNone/>
            </a:pPr>
            <a:r>
              <a:rPr b="1" lang="en" sz="2000">
                <a:solidFill>
                  <a:srgbClr val="000000"/>
                </a:solidFill>
              </a:rPr>
              <a:t>Aaron Quinlan</a:t>
            </a:r>
            <a:endParaRPr b="1" sz="2000">
              <a:solidFill>
                <a:srgbClr val="000000"/>
              </a:solidFill>
            </a:endParaRPr>
          </a:p>
          <a:p>
            <a:pPr indent="0" lvl="0" marL="0" rtl="0" algn="ctr">
              <a:spcBef>
                <a:spcPts val="0"/>
              </a:spcBef>
              <a:spcAft>
                <a:spcPts val="0"/>
              </a:spcAft>
              <a:buNone/>
            </a:pPr>
            <a:r>
              <a:rPr b="1" lang="en" sz="2200">
                <a:solidFill>
                  <a:srgbClr val="000000"/>
                </a:solidFill>
              </a:rPr>
              <a:t>Departments of Human Genetics and Biomedical Informatics</a:t>
            </a:r>
            <a:endParaRPr b="1" sz="2200">
              <a:solidFill>
                <a:srgbClr val="000000"/>
              </a:solidFill>
            </a:endParaRPr>
          </a:p>
          <a:p>
            <a:pPr indent="0" lvl="0" marL="0" rtl="0" algn="ctr">
              <a:spcBef>
                <a:spcPts val="0"/>
              </a:spcBef>
              <a:spcAft>
                <a:spcPts val="0"/>
              </a:spcAft>
              <a:buNone/>
            </a:pPr>
            <a:r>
              <a:rPr b="1" lang="en" sz="2200">
                <a:solidFill>
                  <a:srgbClr val="000000"/>
                </a:solidFill>
              </a:rPr>
              <a:t>USTAR Center for Genetic Discovery</a:t>
            </a:r>
            <a:endParaRPr b="1" sz="2200">
              <a:solidFill>
                <a:srgbClr val="000000"/>
              </a:solidFill>
            </a:endParaRPr>
          </a:p>
          <a:p>
            <a:pPr indent="0" lvl="0" marL="0" rtl="0" algn="ctr">
              <a:spcBef>
                <a:spcPts val="0"/>
              </a:spcBef>
              <a:spcAft>
                <a:spcPts val="0"/>
              </a:spcAft>
              <a:buNone/>
            </a:pPr>
            <a:r>
              <a:rPr b="1" lang="en" sz="2200">
                <a:solidFill>
                  <a:srgbClr val="000000"/>
                </a:solidFill>
              </a:rPr>
              <a:t>University of Utah</a:t>
            </a:r>
            <a:endParaRPr b="1" sz="2200">
              <a:solidFill>
                <a:srgbClr val="000000"/>
              </a:solidFill>
            </a:endParaRPr>
          </a:p>
          <a:p>
            <a:pPr indent="0" lvl="0" marL="0" rtl="0" algn="ctr">
              <a:spcBef>
                <a:spcPts val="0"/>
              </a:spcBef>
              <a:spcAft>
                <a:spcPts val="0"/>
              </a:spcAft>
              <a:buNone/>
            </a:pPr>
            <a:r>
              <a:rPr b="1" lang="en" sz="2200">
                <a:solidFill>
                  <a:srgbClr val="000000"/>
                </a:solidFill>
              </a:rPr>
              <a:t>quinlanlab.org</a:t>
            </a:r>
            <a:endParaRPr b="1" sz="22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Polypeptide theory of protein structure</a:t>
            </a:r>
            <a:endParaRPr/>
          </a:p>
        </p:txBody>
      </p:sp>
      <p:sp>
        <p:nvSpPr>
          <p:cNvPr id="118" name="Google Shape;118;p22"/>
          <p:cNvSpPr txBox="1"/>
          <p:nvPr/>
        </p:nvSpPr>
        <p:spPr>
          <a:xfrm>
            <a:off x="159300" y="1302375"/>
            <a:ext cx="2939400" cy="3000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Fred Sanger and colleagues sequenced Insulin, the first complete protein sequence from 1945-1955</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Established that every protein had a characteristic primary structure</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Moore and Stein developed semi-automated sequencing techniques that transformed protein sequencing (</a:t>
            </a:r>
            <a:r>
              <a:rPr i="1" lang="en" sz="1800">
                <a:solidFill>
                  <a:srgbClr val="38761D"/>
                </a:solidFill>
                <a:highlight>
                  <a:srgbClr val="FFFFFF"/>
                </a:highlight>
                <a:latin typeface="Economica"/>
                <a:ea typeface="Economica"/>
                <a:cs typeface="Economica"/>
                <a:sym typeface="Economica"/>
              </a:rPr>
              <a:t>sound familiar?</a:t>
            </a:r>
            <a:r>
              <a:rPr lang="en" sz="1800">
                <a:solidFill>
                  <a:srgbClr val="38761D"/>
                </a:solidFill>
                <a:highlight>
                  <a:srgbClr val="FFFFFF"/>
                </a:highlight>
                <a:latin typeface="Economica"/>
                <a:ea typeface="Economica"/>
                <a:cs typeface="Economica"/>
                <a:sym typeface="Economica"/>
              </a:rPr>
              <a:t>)</a:t>
            </a:r>
            <a:endParaRPr sz="1800">
              <a:solidFill>
                <a:srgbClr val="38761D"/>
              </a:solidFill>
              <a:highlight>
                <a:srgbClr val="FFFFFF"/>
              </a:highlight>
              <a:latin typeface="Economica"/>
              <a:ea typeface="Economica"/>
              <a:cs typeface="Economica"/>
              <a:sym typeface="Economica"/>
            </a:endParaRPr>
          </a:p>
        </p:txBody>
      </p:sp>
      <p:pic>
        <p:nvPicPr>
          <p:cNvPr id="119" name="Google Shape;119;p22"/>
          <p:cNvPicPr preferRelativeResize="0"/>
          <p:nvPr/>
        </p:nvPicPr>
        <p:blipFill>
          <a:blip r:embed="rId3">
            <a:alphaModFix/>
          </a:blip>
          <a:stretch>
            <a:fillRect/>
          </a:stretch>
        </p:blipFill>
        <p:spPr>
          <a:xfrm>
            <a:off x="6911225" y="1281113"/>
            <a:ext cx="2095500" cy="2581275"/>
          </a:xfrm>
          <a:prstGeom prst="rect">
            <a:avLst/>
          </a:prstGeom>
          <a:noFill/>
          <a:ln>
            <a:noFill/>
          </a:ln>
        </p:spPr>
      </p:pic>
      <p:sp>
        <p:nvSpPr>
          <p:cNvPr id="120" name="Google Shape;120;p22"/>
          <p:cNvSpPr txBox="1"/>
          <p:nvPr/>
        </p:nvSpPr>
        <p:spPr>
          <a:xfrm>
            <a:off x="6006725" y="4014800"/>
            <a:ext cx="3000000" cy="46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Economica"/>
                <a:ea typeface="Economica"/>
                <a:cs typeface="Economica"/>
                <a:sym typeface="Economica"/>
              </a:rPr>
              <a:t>Frederick Sanger</a:t>
            </a:r>
            <a:endParaRPr>
              <a:solidFill>
                <a:schemeClr val="dk1"/>
              </a:solidFill>
              <a:latin typeface="Economica"/>
              <a:ea typeface="Economica"/>
              <a:cs typeface="Economica"/>
              <a:sym typeface="Economica"/>
            </a:endParaRPr>
          </a:p>
          <a:p>
            <a:pPr indent="0" lvl="0" marL="0" rtl="0" algn="r">
              <a:spcBef>
                <a:spcPts val="0"/>
              </a:spcBef>
              <a:spcAft>
                <a:spcPts val="0"/>
              </a:spcAft>
              <a:buNone/>
            </a:pPr>
            <a:r>
              <a:rPr lang="en">
                <a:solidFill>
                  <a:schemeClr val="dk1"/>
                </a:solidFill>
                <a:latin typeface="Economica"/>
                <a:ea typeface="Economica"/>
                <a:cs typeface="Economica"/>
                <a:sym typeface="Economica"/>
              </a:rPr>
              <a:t>His </a:t>
            </a:r>
            <a:r>
              <a:rPr b="1" lang="en">
                <a:solidFill>
                  <a:srgbClr val="38761D"/>
                </a:solidFill>
                <a:latin typeface="Economica"/>
                <a:ea typeface="Economica"/>
                <a:cs typeface="Economica"/>
                <a:sym typeface="Economica"/>
              </a:rPr>
              <a:t>first</a:t>
            </a:r>
            <a:r>
              <a:rPr lang="en">
                <a:solidFill>
                  <a:schemeClr val="dk1"/>
                </a:solidFill>
                <a:latin typeface="Economica"/>
                <a:ea typeface="Economica"/>
                <a:cs typeface="Economica"/>
                <a:sym typeface="Economica"/>
              </a:rPr>
              <a:t> Nobel Prize</a:t>
            </a:r>
            <a:endParaRPr>
              <a:solidFill>
                <a:schemeClr val="dk1"/>
              </a:solidFill>
              <a:latin typeface="Economica"/>
              <a:ea typeface="Economica"/>
              <a:cs typeface="Economica"/>
              <a:sym typeface="Economica"/>
            </a:endParaRPr>
          </a:p>
          <a:p>
            <a:pPr indent="0" lvl="0" marL="0" rtl="0" algn="r">
              <a:spcBef>
                <a:spcPts val="0"/>
              </a:spcBef>
              <a:spcAft>
                <a:spcPts val="0"/>
              </a:spcAft>
              <a:buNone/>
            </a:pPr>
            <a:r>
              <a:rPr lang="en">
                <a:solidFill>
                  <a:schemeClr val="dk1"/>
                </a:solidFill>
                <a:latin typeface="Economica"/>
                <a:ea typeface="Economica"/>
                <a:cs typeface="Economica"/>
                <a:sym typeface="Economica"/>
              </a:rPr>
              <a:t>1958</a:t>
            </a:r>
            <a:endParaRPr>
              <a:solidFill>
                <a:schemeClr val="dk1"/>
              </a:solidFill>
              <a:latin typeface="Economica"/>
              <a:ea typeface="Economica"/>
              <a:cs typeface="Economica"/>
              <a:sym typeface="Economica"/>
            </a:endParaRPr>
          </a:p>
        </p:txBody>
      </p:sp>
      <p:grpSp>
        <p:nvGrpSpPr>
          <p:cNvPr id="121" name="Google Shape;121;p22"/>
          <p:cNvGrpSpPr/>
          <p:nvPr/>
        </p:nvGrpSpPr>
        <p:grpSpPr>
          <a:xfrm>
            <a:off x="3449470" y="1026653"/>
            <a:ext cx="2669584" cy="3937802"/>
            <a:chOff x="3373400" y="1089850"/>
            <a:chExt cx="2364975" cy="3645775"/>
          </a:xfrm>
        </p:grpSpPr>
        <p:pic>
          <p:nvPicPr>
            <p:cNvPr id="122" name="Google Shape;122;p22"/>
            <p:cNvPicPr preferRelativeResize="0"/>
            <p:nvPr/>
          </p:nvPicPr>
          <p:blipFill rotWithShape="1">
            <a:blip r:embed="rId4">
              <a:alphaModFix/>
            </a:blip>
            <a:srcRect b="0" l="0" r="47580" t="0"/>
            <a:stretch/>
          </p:blipFill>
          <p:spPr>
            <a:xfrm>
              <a:off x="3373400" y="1089850"/>
              <a:ext cx="2364975" cy="1890100"/>
            </a:xfrm>
            <a:prstGeom prst="rect">
              <a:avLst/>
            </a:prstGeom>
            <a:noFill/>
            <a:ln>
              <a:noFill/>
            </a:ln>
          </p:spPr>
        </p:pic>
        <p:pic>
          <p:nvPicPr>
            <p:cNvPr id="123" name="Google Shape;123;p22"/>
            <p:cNvPicPr preferRelativeResize="0"/>
            <p:nvPr/>
          </p:nvPicPr>
          <p:blipFill rotWithShape="1">
            <a:blip r:embed="rId4">
              <a:alphaModFix/>
            </a:blip>
            <a:srcRect b="0" l="51453" r="0" t="0"/>
            <a:stretch/>
          </p:blipFill>
          <p:spPr>
            <a:xfrm>
              <a:off x="3525801" y="2845525"/>
              <a:ext cx="2190175" cy="18901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DNA and the genetic code</a:t>
            </a:r>
            <a:endParaRPr/>
          </a:p>
        </p:txBody>
      </p:sp>
      <p:sp>
        <p:nvSpPr>
          <p:cNvPr id="129" name="Google Shape;129;p23"/>
          <p:cNvSpPr txBox="1"/>
          <p:nvPr/>
        </p:nvSpPr>
        <p:spPr>
          <a:xfrm>
            <a:off x="159300" y="1302375"/>
            <a:ext cx="2939400" cy="3000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Rosalind Franklin, Francis Crick, James Watson, and </a:t>
            </a:r>
            <a:r>
              <a:rPr lang="en" sz="1800">
                <a:solidFill>
                  <a:srgbClr val="38761D"/>
                </a:solidFill>
                <a:highlight>
                  <a:schemeClr val="lt1"/>
                </a:highlight>
                <a:latin typeface="Economica"/>
                <a:ea typeface="Economica"/>
                <a:cs typeface="Economica"/>
                <a:sym typeface="Economica"/>
              </a:rPr>
              <a:t>Maurice Wilkins</a:t>
            </a:r>
            <a:r>
              <a:rPr lang="en" sz="1800">
                <a:solidFill>
                  <a:srgbClr val="38761D"/>
                </a:solidFill>
                <a:highlight>
                  <a:srgbClr val="FFFFFF"/>
                </a:highlight>
                <a:latin typeface="Economica"/>
                <a:ea typeface="Economica"/>
                <a:cs typeface="Economica"/>
                <a:sym typeface="Economica"/>
              </a:rPr>
              <a:t> contributed to solving DNA structure and the proposed system for replication</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Sequencing DNA proved to be a formidable task</a:t>
            </a:r>
            <a:endParaRPr sz="1800">
              <a:solidFill>
                <a:srgbClr val="38761D"/>
              </a:solidFill>
              <a:highlight>
                <a:srgbClr val="FFFFFF"/>
              </a:highlight>
              <a:latin typeface="Economica"/>
              <a:ea typeface="Economica"/>
              <a:cs typeface="Economica"/>
              <a:sym typeface="Economica"/>
            </a:endParaRPr>
          </a:p>
        </p:txBody>
      </p:sp>
      <p:pic>
        <p:nvPicPr>
          <p:cNvPr id="130" name="Google Shape;130;p23"/>
          <p:cNvPicPr preferRelativeResize="0"/>
          <p:nvPr/>
        </p:nvPicPr>
        <p:blipFill>
          <a:blip r:embed="rId3">
            <a:alphaModFix/>
          </a:blip>
          <a:stretch>
            <a:fillRect/>
          </a:stretch>
        </p:blipFill>
        <p:spPr>
          <a:xfrm>
            <a:off x="5622729" y="613825"/>
            <a:ext cx="1651300" cy="2117050"/>
          </a:xfrm>
          <a:prstGeom prst="rect">
            <a:avLst/>
          </a:prstGeom>
          <a:noFill/>
          <a:ln>
            <a:noFill/>
          </a:ln>
        </p:spPr>
      </p:pic>
      <p:pic>
        <p:nvPicPr>
          <p:cNvPr id="131" name="Google Shape;131;p23"/>
          <p:cNvPicPr preferRelativeResize="0"/>
          <p:nvPr/>
        </p:nvPicPr>
        <p:blipFill rotWithShape="1">
          <a:blip r:embed="rId4">
            <a:alphaModFix/>
          </a:blip>
          <a:srcRect b="0" l="17742" r="0" t="0"/>
          <a:stretch/>
        </p:blipFill>
        <p:spPr>
          <a:xfrm>
            <a:off x="7333400" y="613825"/>
            <a:ext cx="1651300" cy="2117050"/>
          </a:xfrm>
          <a:prstGeom prst="rect">
            <a:avLst/>
          </a:prstGeom>
          <a:noFill/>
          <a:ln>
            <a:noFill/>
          </a:ln>
        </p:spPr>
      </p:pic>
      <p:pic>
        <p:nvPicPr>
          <p:cNvPr id="132" name="Google Shape;132;p23"/>
          <p:cNvPicPr preferRelativeResize="0"/>
          <p:nvPr/>
        </p:nvPicPr>
        <p:blipFill rotWithShape="1">
          <a:blip r:embed="rId5">
            <a:alphaModFix/>
          </a:blip>
          <a:srcRect b="8508" l="0" r="0" t="0"/>
          <a:stretch/>
        </p:blipFill>
        <p:spPr>
          <a:xfrm>
            <a:off x="5622725" y="2807799"/>
            <a:ext cx="1651300" cy="2117050"/>
          </a:xfrm>
          <a:prstGeom prst="rect">
            <a:avLst/>
          </a:prstGeom>
          <a:noFill/>
          <a:ln>
            <a:noFill/>
          </a:ln>
        </p:spPr>
      </p:pic>
      <p:pic>
        <p:nvPicPr>
          <p:cNvPr id="133" name="Google Shape;133;p23"/>
          <p:cNvPicPr preferRelativeResize="0"/>
          <p:nvPr/>
        </p:nvPicPr>
        <p:blipFill rotWithShape="1">
          <a:blip r:embed="rId6">
            <a:alphaModFix/>
          </a:blip>
          <a:srcRect b="8508" l="0" r="0" t="0"/>
          <a:stretch/>
        </p:blipFill>
        <p:spPr>
          <a:xfrm>
            <a:off x="7333400" y="2808524"/>
            <a:ext cx="1651300" cy="2117050"/>
          </a:xfrm>
          <a:prstGeom prst="rect">
            <a:avLst/>
          </a:prstGeom>
          <a:noFill/>
          <a:ln>
            <a:noFill/>
          </a:ln>
        </p:spPr>
      </p:pic>
      <p:pic>
        <p:nvPicPr>
          <p:cNvPr id="134" name="Google Shape;134;p23"/>
          <p:cNvPicPr preferRelativeResize="0"/>
          <p:nvPr/>
        </p:nvPicPr>
        <p:blipFill>
          <a:blip r:embed="rId7">
            <a:alphaModFix/>
          </a:blip>
          <a:stretch>
            <a:fillRect/>
          </a:stretch>
        </p:blipFill>
        <p:spPr>
          <a:xfrm>
            <a:off x="3203925" y="1675263"/>
            <a:ext cx="2219229" cy="2254233"/>
          </a:xfrm>
          <a:prstGeom prst="rect">
            <a:avLst/>
          </a:prstGeom>
          <a:noFill/>
          <a:ln>
            <a:noFill/>
          </a:ln>
        </p:spPr>
      </p:pic>
      <p:sp>
        <p:nvSpPr>
          <p:cNvPr id="135" name="Google Shape;135;p23"/>
          <p:cNvSpPr txBox="1"/>
          <p:nvPr/>
        </p:nvSpPr>
        <p:spPr>
          <a:xfrm>
            <a:off x="3089550" y="3880875"/>
            <a:ext cx="2473800" cy="4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1"/>
                </a:highlight>
                <a:latin typeface="Economica"/>
                <a:ea typeface="Economica"/>
                <a:cs typeface="Economica"/>
                <a:sym typeface="Economica"/>
              </a:rPr>
              <a:t>Franklin’s x-ray diffraction of B form DNA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DNA sequencing: Maxam-Gilbert, Sanger</a:t>
            </a:r>
            <a:endParaRPr/>
          </a:p>
        </p:txBody>
      </p:sp>
      <p:sp>
        <p:nvSpPr>
          <p:cNvPr id="141" name="Google Shape;141;p24"/>
          <p:cNvSpPr txBox="1"/>
          <p:nvPr/>
        </p:nvSpPr>
        <p:spPr>
          <a:xfrm>
            <a:off x="387900" y="547475"/>
            <a:ext cx="5027700" cy="215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38761D"/>
                </a:solidFill>
                <a:highlight>
                  <a:srgbClr val="FFFFFF"/>
                </a:highlight>
                <a:latin typeface="Economica"/>
                <a:ea typeface="Economica"/>
                <a:cs typeface="Economica"/>
                <a:sym typeface="Economica"/>
              </a:rPr>
              <a:t>Sanger sequencing key points:</a:t>
            </a:r>
            <a:endParaRPr b="1" sz="1600">
              <a:solidFill>
                <a:srgbClr val="38761D"/>
              </a:solidFill>
              <a:highlight>
                <a:srgbClr val="FFFFFF"/>
              </a:highlight>
              <a:latin typeface="Economica"/>
              <a:ea typeface="Economica"/>
              <a:cs typeface="Economica"/>
              <a:sym typeface="Economica"/>
            </a:endParaRPr>
          </a:p>
          <a:p>
            <a:pPr indent="-330200" lvl="0" marL="457200" rtl="0" algn="l">
              <a:spcBef>
                <a:spcPts val="0"/>
              </a:spcBef>
              <a:spcAft>
                <a:spcPts val="0"/>
              </a:spcAft>
              <a:buClr>
                <a:srgbClr val="38761D"/>
              </a:buClr>
              <a:buSzPts val="1600"/>
              <a:buFont typeface="Economica"/>
              <a:buChar char="●"/>
            </a:pPr>
            <a:r>
              <a:rPr lang="en" sz="1600">
                <a:solidFill>
                  <a:srgbClr val="38761D"/>
                </a:solidFill>
                <a:highlight>
                  <a:srgbClr val="FFFFFF"/>
                </a:highlight>
                <a:latin typeface="Economica"/>
                <a:ea typeface="Economica"/>
                <a:cs typeface="Economica"/>
                <a:sym typeface="Economica"/>
              </a:rPr>
              <a:t>sequencing by synthesis (not degradation); radioactive primers hybridize to DNA</a:t>
            </a:r>
            <a:endParaRPr sz="1600">
              <a:solidFill>
                <a:srgbClr val="38761D"/>
              </a:solidFill>
              <a:highlight>
                <a:srgbClr val="FFFFFF"/>
              </a:highlight>
              <a:latin typeface="Economica"/>
              <a:ea typeface="Economica"/>
              <a:cs typeface="Economica"/>
              <a:sym typeface="Economica"/>
            </a:endParaRPr>
          </a:p>
          <a:p>
            <a:pPr indent="-330200" lvl="0" marL="457200" rtl="0" algn="l">
              <a:spcBef>
                <a:spcPts val="0"/>
              </a:spcBef>
              <a:spcAft>
                <a:spcPts val="0"/>
              </a:spcAft>
              <a:buClr>
                <a:srgbClr val="38761D"/>
              </a:buClr>
              <a:buSzPts val="1600"/>
              <a:buFont typeface="Economica"/>
              <a:buChar char="●"/>
            </a:pPr>
            <a:r>
              <a:rPr lang="en" sz="1600">
                <a:solidFill>
                  <a:srgbClr val="38761D"/>
                </a:solidFill>
                <a:highlight>
                  <a:srgbClr val="FFFFFF"/>
                </a:highlight>
                <a:latin typeface="Economica"/>
                <a:ea typeface="Economica"/>
                <a:cs typeface="Economica"/>
                <a:sym typeface="Economica"/>
              </a:rPr>
              <a:t>polymerase + dNTPS + ddNTP terminators at low concentration</a:t>
            </a:r>
            <a:endParaRPr sz="1600">
              <a:solidFill>
                <a:srgbClr val="38761D"/>
              </a:solidFill>
              <a:highlight>
                <a:srgbClr val="FFFFFF"/>
              </a:highlight>
              <a:latin typeface="Economica"/>
              <a:ea typeface="Economica"/>
              <a:cs typeface="Economica"/>
              <a:sym typeface="Economica"/>
            </a:endParaRPr>
          </a:p>
          <a:p>
            <a:pPr indent="-330200" lvl="0" marL="457200" rtl="0" algn="l">
              <a:spcBef>
                <a:spcPts val="0"/>
              </a:spcBef>
              <a:spcAft>
                <a:spcPts val="0"/>
              </a:spcAft>
              <a:buClr>
                <a:srgbClr val="38761D"/>
              </a:buClr>
              <a:buSzPts val="1600"/>
              <a:buFont typeface="Economica"/>
              <a:buChar char="●"/>
            </a:pPr>
            <a:r>
              <a:rPr lang="en" sz="1600">
                <a:solidFill>
                  <a:srgbClr val="38761D"/>
                </a:solidFill>
                <a:highlight>
                  <a:srgbClr val="FFFFFF"/>
                </a:highlight>
                <a:latin typeface="Economica"/>
                <a:ea typeface="Economica"/>
                <a:cs typeface="Economica"/>
                <a:sym typeface="Economica"/>
              </a:rPr>
              <a:t>1 lane per base, visually interpret ladder</a:t>
            </a:r>
            <a:endParaRPr sz="1600">
              <a:solidFill>
                <a:srgbClr val="38761D"/>
              </a:solidFill>
              <a:highlight>
                <a:srgbClr val="FFFFFF"/>
              </a:highlight>
              <a:latin typeface="Economica"/>
              <a:ea typeface="Economica"/>
              <a:cs typeface="Economica"/>
              <a:sym typeface="Economica"/>
            </a:endParaRPr>
          </a:p>
          <a:p>
            <a:pPr indent="0" lvl="0" marL="0" rtl="0" algn="l">
              <a:spcBef>
                <a:spcPts val="0"/>
              </a:spcBef>
              <a:spcAft>
                <a:spcPts val="0"/>
              </a:spcAft>
              <a:buNone/>
            </a:pPr>
            <a:r>
              <a:t/>
            </a:r>
            <a:endParaRPr sz="1600">
              <a:solidFill>
                <a:srgbClr val="38761D"/>
              </a:solidFill>
              <a:highlight>
                <a:srgbClr val="FFFFFF"/>
              </a:highlight>
              <a:latin typeface="Economica"/>
              <a:ea typeface="Economica"/>
              <a:cs typeface="Economica"/>
              <a:sym typeface="Economica"/>
            </a:endParaRPr>
          </a:p>
        </p:txBody>
      </p:sp>
      <p:pic>
        <p:nvPicPr>
          <p:cNvPr id="142" name="Google Shape;142;p24"/>
          <p:cNvPicPr preferRelativeResize="0"/>
          <p:nvPr/>
        </p:nvPicPr>
        <p:blipFill>
          <a:blip r:embed="rId3">
            <a:alphaModFix/>
          </a:blip>
          <a:stretch>
            <a:fillRect/>
          </a:stretch>
        </p:blipFill>
        <p:spPr>
          <a:xfrm>
            <a:off x="6377825" y="1281113"/>
            <a:ext cx="2095500" cy="2581275"/>
          </a:xfrm>
          <a:prstGeom prst="rect">
            <a:avLst/>
          </a:prstGeom>
          <a:noFill/>
          <a:ln>
            <a:noFill/>
          </a:ln>
        </p:spPr>
      </p:pic>
      <p:sp>
        <p:nvSpPr>
          <p:cNvPr id="143" name="Google Shape;143;p24"/>
          <p:cNvSpPr txBox="1"/>
          <p:nvPr/>
        </p:nvSpPr>
        <p:spPr>
          <a:xfrm>
            <a:off x="5473325" y="4014800"/>
            <a:ext cx="3000000" cy="46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Economica"/>
                <a:ea typeface="Economica"/>
                <a:cs typeface="Economica"/>
                <a:sym typeface="Economica"/>
              </a:rPr>
              <a:t>Frederick Sanger</a:t>
            </a:r>
            <a:endParaRPr>
              <a:solidFill>
                <a:schemeClr val="dk1"/>
              </a:solidFill>
              <a:latin typeface="Economica"/>
              <a:ea typeface="Economica"/>
              <a:cs typeface="Economica"/>
              <a:sym typeface="Economica"/>
            </a:endParaRPr>
          </a:p>
          <a:p>
            <a:pPr indent="0" lvl="0" marL="0" rtl="0" algn="r">
              <a:spcBef>
                <a:spcPts val="0"/>
              </a:spcBef>
              <a:spcAft>
                <a:spcPts val="0"/>
              </a:spcAft>
              <a:buNone/>
            </a:pPr>
            <a:r>
              <a:rPr lang="en">
                <a:solidFill>
                  <a:schemeClr val="dk1"/>
                </a:solidFill>
                <a:latin typeface="Economica"/>
                <a:ea typeface="Economica"/>
                <a:cs typeface="Economica"/>
                <a:sym typeface="Economica"/>
              </a:rPr>
              <a:t>His </a:t>
            </a:r>
            <a:r>
              <a:rPr b="1" lang="en">
                <a:solidFill>
                  <a:srgbClr val="38761D"/>
                </a:solidFill>
                <a:latin typeface="Economica"/>
                <a:ea typeface="Economica"/>
                <a:cs typeface="Economica"/>
                <a:sym typeface="Economica"/>
              </a:rPr>
              <a:t>second</a:t>
            </a:r>
            <a:r>
              <a:rPr lang="en">
                <a:solidFill>
                  <a:schemeClr val="dk1"/>
                </a:solidFill>
                <a:latin typeface="Economica"/>
                <a:ea typeface="Economica"/>
                <a:cs typeface="Economica"/>
                <a:sym typeface="Economica"/>
              </a:rPr>
              <a:t> Nobel Prize</a:t>
            </a:r>
            <a:endParaRPr>
              <a:solidFill>
                <a:schemeClr val="dk1"/>
              </a:solidFill>
              <a:latin typeface="Economica"/>
              <a:ea typeface="Economica"/>
              <a:cs typeface="Economica"/>
              <a:sym typeface="Economica"/>
            </a:endParaRPr>
          </a:p>
          <a:p>
            <a:pPr indent="0" lvl="0" marL="0" rtl="0" algn="r">
              <a:spcBef>
                <a:spcPts val="0"/>
              </a:spcBef>
              <a:spcAft>
                <a:spcPts val="0"/>
              </a:spcAft>
              <a:buNone/>
            </a:pPr>
            <a:r>
              <a:rPr lang="en">
                <a:solidFill>
                  <a:schemeClr val="dk1"/>
                </a:solidFill>
                <a:latin typeface="Economica"/>
                <a:ea typeface="Economica"/>
                <a:cs typeface="Economica"/>
                <a:sym typeface="Economica"/>
              </a:rPr>
              <a:t>1980</a:t>
            </a:r>
            <a:endParaRPr>
              <a:solidFill>
                <a:schemeClr val="dk1"/>
              </a:solidFill>
              <a:latin typeface="Economica"/>
              <a:ea typeface="Economica"/>
              <a:cs typeface="Economica"/>
              <a:sym typeface="Economica"/>
            </a:endParaRPr>
          </a:p>
        </p:txBody>
      </p:sp>
      <p:pic>
        <p:nvPicPr>
          <p:cNvPr id="144" name="Google Shape;144;p24"/>
          <p:cNvPicPr preferRelativeResize="0"/>
          <p:nvPr/>
        </p:nvPicPr>
        <p:blipFill>
          <a:blip r:embed="rId4">
            <a:alphaModFix/>
          </a:blip>
          <a:stretch>
            <a:fillRect/>
          </a:stretch>
        </p:blipFill>
        <p:spPr>
          <a:xfrm>
            <a:off x="559725" y="2262950"/>
            <a:ext cx="4544330" cy="258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Margaret Dayhoff</a:t>
            </a:r>
            <a:endParaRPr/>
          </a:p>
        </p:txBody>
      </p:sp>
      <p:sp>
        <p:nvSpPr>
          <p:cNvPr id="150" name="Google Shape;150;p25"/>
          <p:cNvSpPr txBox="1"/>
          <p:nvPr/>
        </p:nvSpPr>
        <p:spPr>
          <a:xfrm>
            <a:off x="387900" y="1919075"/>
            <a:ext cx="5027700" cy="2154900"/>
          </a:xfrm>
          <a:prstGeom prst="rect">
            <a:avLst/>
          </a:prstGeom>
          <a:noFill/>
          <a:ln>
            <a:noFill/>
          </a:ln>
        </p:spPr>
        <p:txBody>
          <a:bodyPr anchorCtr="0" anchor="ctr" bIns="91425" lIns="91425" spcFirstLastPara="1" rIns="91425" wrap="square" tIns="91425">
            <a:noAutofit/>
          </a:bodyPr>
          <a:lstStyle/>
          <a:p>
            <a:pPr indent="-381000" lvl="0" marL="457200" rtl="0" algn="l">
              <a:spcBef>
                <a:spcPts val="0"/>
              </a:spcBef>
              <a:spcAft>
                <a:spcPts val="0"/>
              </a:spcAft>
              <a:buClr>
                <a:srgbClr val="38761D"/>
              </a:buClr>
              <a:buSzPts val="2400"/>
              <a:buFont typeface="Economica"/>
              <a:buChar char="●"/>
            </a:pPr>
            <a:r>
              <a:rPr lang="en" sz="2400">
                <a:solidFill>
                  <a:srgbClr val="38761D"/>
                </a:solidFill>
                <a:highlight>
                  <a:srgbClr val="FFFFFF"/>
                </a:highlight>
                <a:latin typeface="Economica"/>
                <a:ea typeface="Economica"/>
                <a:cs typeface="Economica"/>
                <a:sym typeface="Economica"/>
              </a:rPr>
              <a:t>Likely the first computational biologist</a:t>
            </a:r>
            <a:endParaRPr sz="2400">
              <a:solidFill>
                <a:srgbClr val="38761D"/>
              </a:solidFill>
              <a:highlight>
                <a:srgbClr val="FFFFFF"/>
              </a:highlight>
              <a:latin typeface="Economica"/>
              <a:ea typeface="Economica"/>
              <a:cs typeface="Economica"/>
              <a:sym typeface="Economica"/>
            </a:endParaRPr>
          </a:p>
          <a:p>
            <a:pPr indent="-381000" lvl="0" marL="457200" rtl="0" algn="l">
              <a:spcBef>
                <a:spcPts val="0"/>
              </a:spcBef>
              <a:spcAft>
                <a:spcPts val="0"/>
              </a:spcAft>
              <a:buClr>
                <a:srgbClr val="38761D"/>
              </a:buClr>
              <a:buSzPts val="2400"/>
              <a:buFont typeface="Economica"/>
              <a:buChar char="●"/>
            </a:pPr>
            <a:r>
              <a:rPr lang="en" sz="2400">
                <a:solidFill>
                  <a:srgbClr val="38761D"/>
                </a:solidFill>
                <a:highlight>
                  <a:srgbClr val="FFFFFF"/>
                </a:highlight>
                <a:latin typeface="Economica"/>
                <a:ea typeface="Economica"/>
                <a:cs typeface="Economica"/>
                <a:sym typeface="Economica"/>
              </a:rPr>
              <a:t>Trained in math and quantum chemistry</a:t>
            </a:r>
            <a:endParaRPr sz="2400">
              <a:solidFill>
                <a:srgbClr val="38761D"/>
              </a:solidFill>
              <a:highlight>
                <a:srgbClr val="FFFFFF"/>
              </a:highlight>
              <a:latin typeface="Economica"/>
              <a:ea typeface="Economica"/>
              <a:cs typeface="Economica"/>
              <a:sym typeface="Economica"/>
            </a:endParaRPr>
          </a:p>
          <a:p>
            <a:pPr indent="-381000" lvl="0" marL="457200" rtl="0" algn="l">
              <a:spcBef>
                <a:spcPts val="0"/>
              </a:spcBef>
              <a:spcAft>
                <a:spcPts val="0"/>
              </a:spcAft>
              <a:buClr>
                <a:srgbClr val="38761D"/>
              </a:buClr>
              <a:buSzPts val="2400"/>
              <a:buFont typeface="Economica"/>
              <a:buChar char="●"/>
            </a:pPr>
            <a:r>
              <a:rPr lang="en" sz="2400">
                <a:solidFill>
                  <a:srgbClr val="38761D"/>
                </a:solidFill>
                <a:highlight>
                  <a:srgbClr val="FFFFFF"/>
                </a:highlight>
                <a:latin typeface="Economica"/>
                <a:ea typeface="Economica"/>
                <a:cs typeface="Economica"/>
                <a:sym typeface="Economica"/>
              </a:rPr>
              <a:t>Associate director of the newly-formed National Biomedical Research Foundation</a:t>
            </a:r>
            <a:endParaRPr sz="2400">
              <a:solidFill>
                <a:srgbClr val="38761D"/>
              </a:solidFill>
              <a:highlight>
                <a:srgbClr val="FFFFFF"/>
              </a:highlight>
              <a:latin typeface="Economica"/>
              <a:ea typeface="Economica"/>
              <a:cs typeface="Economica"/>
              <a:sym typeface="Economica"/>
            </a:endParaRPr>
          </a:p>
          <a:p>
            <a:pPr indent="-381000" lvl="0" marL="457200" rtl="0" algn="l">
              <a:spcBef>
                <a:spcPts val="0"/>
              </a:spcBef>
              <a:spcAft>
                <a:spcPts val="0"/>
              </a:spcAft>
              <a:buClr>
                <a:srgbClr val="38761D"/>
              </a:buClr>
              <a:buSzPts val="2400"/>
              <a:buFont typeface="Economica"/>
              <a:buChar char="●"/>
            </a:pPr>
            <a:r>
              <a:rPr lang="en" sz="2400">
                <a:solidFill>
                  <a:srgbClr val="38761D"/>
                </a:solidFill>
                <a:highlight>
                  <a:srgbClr val="FFFFFF"/>
                </a:highlight>
                <a:latin typeface="Economica"/>
                <a:ea typeface="Economica"/>
                <a:cs typeface="Economica"/>
                <a:sym typeface="Economica"/>
              </a:rPr>
              <a:t>Wrote seminal FORTRAN programs to derive amino acids sequences by using partial overlaps of fragmented amino acid sequences.</a:t>
            </a:r>
            <a:endParaRPr sz="2400">
              <a:solidFill>
                <a:srgbClr val="38761D"/>
              </a:solidFill>
              <a:highlight>
                <a:srgbClr val="FFFFFF"/>
              </a:highlight>
              <a:latin typeface="Economica"/>
              <a:ea typeface="Economica"/>
              <a:cs typeface="Economica"/>
              <a:sym typeface="Economica"/>
            </a:endParaRPr>
          </a:p>
          <a:p>
            <a:pPr indent="-381000" lvl="0" marL="457200" rtl="0" algn="l">
              <a:spcBef>
                <a:spcPts val="0"/>
              </a:spcBef>
              <a:spcAft>
                <a:spcPts val="0"/>
              </a:spcAft>
              <a:buClr>
                <a:srgbClr val="38761D"/>
              </a:buClr>
              <a:buSzPts val="2400"/>
              <a:buFont typeface="Economica"/>
              <a:buChar char="●"/>
            </a:pPr>
            <a:r>
              <a:rPr lang="en" sz="2400">
                <a:solidFill>
                  <a:srgbClr val="38761D"/>
                </a:solidFill>
                <a:highlight>
                  <a:srgbClr val="FFFFFF"/>
                </a:highlight>
                <a:latin typeface="Economica"/>
                <a:ea typeface="Economica"/>
                <a:cs typeface="Economica"/>
                <a:sym typeface="Economica"/>
              </a:rPr>
              <a:t>From months to minutes!</a:t>
            </a:r>
            <a:endParaRPr sz="2400">
              <a:solidFill>
                <a:srgbClr val="38761D"/>
              </a:solidFill>
              <a:highlight>
                <a:srgbClr val="FFFFFF"/>
              </a:highlight>
              <a:latin typeface="Economica"/>
              <a:ea typeface="Economica"/>
              <a:cs typeface="Economica"/>
              <a:sym typeface="Economica"/>
            </a:endParaRPr>
          </a:p>
          <a:p>
            <a:pPr indent="-381000" lvl="0" marL="457200" rtl="0" algn="l">
              <a:spcBef>
                <a:spcPts val="0"/>
              </a:spcBef>
              <a:spcAft>
                <a:spcPts val="0"/>
              </a:spcAft>
              <a:buClr>
                <a:srgbClr val="38761D"/>
              </a:buClr>
              <a:buSzPts val="2400"/>
              <a:buFont typeface="Economica"/>
              <a:buChar char="●"/>
            </a:pPr>
            <a:r>
              <a:rPr lang="en" sz="2400">
                <a:solidFill>
                  <a:srgbClr val="38761D"/>
                </a:solidFill>
                <a:highlight>
                  <a:srgbClr val="FFFFFF"/>
                </a:highlight>
                <a:latin typeface="Economica"/>
                <a:ea typeface="Economica"/>
                <a:cs typeface="Economica"/>
                <a:sym typeface="Economica"/>
              </a:rPr>
              <a:t>Realized the applications to nucleic acids and gene sequences.</a:t>
            </a:r>
            <a:endParaRPr sz="2400">
              <a:solidFill>
                <a:srgbClr val="38761D"/>
              </a:solidFill>
              <a:highlight>
                <a:srgbClr val="FFFFFF"/>
              </a:highlight>
              <a:latin typeface="Economica"/>
              <a:ea typeface="Economica"/>
              <a:cs typeface="Economica"/>
              <a:sym typeface="Economica"/>
            </a:endParaRPr>
          </a:p>
        </p:txBody>
      </p:sp>
      <p:pic>
        <p:nvPicPr>
          <p:cNvPr id="151" name="Google Shape;151;p25"/>
          <p:cNvPicPr preferRelativeResize="0"/>
          <p:nvPr/>
        </p:nvPicPr>
        <p:blipFill>
          <a:blip r:embed="rId3">
            <a:alphaModFix/>
          </a:blip>
          <a:stretch>
            <a:fillRect/>
          </a:stretch>
        </p:blipFill>
        <p:spPr>
          <a:xfrm>
            <a:off x="6790600" y="1397475"/>
            <a:ext cx="2095500" cy="2524125"/>
          </a:xfrm>
          <a:prstGeom prst="rect">
            <a:avLst/>
          </a:prstGeom>
          <a:noFill/>
          <a:ln>
            <a:noFill/>
          </a:ln>
        </p:spPr>
      </p:pic>
      <p:sp>
        <p:nvSpPr>
          <p:cNvPr id="152" name="Google Shape;152;p25"/>
          <p:cNvSpPr txBox="1"/>
          <p:nvPr/>
        </p:nvSpPr>
        <p:spPr>
          <a:xfrm>
            <a:off x="6006725" y="4014800"/>
            <a:ext cx="3000000" cy="46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Economica"/>
                <a:ea typeface="Economica"/>
                <a:cs typeface="Economica"/>
                <a:sym typeface="Economica"/>
              </a:rPr>
              <a:t>Margaret Dayhoff</a:t>
            </a:r>
            <a:endParaRPr>
              <a:solidFill>
                <a:schemeClr val="dk1"/>
              </a:solidFill>
              <a:latin typeface="Economica"/>
              <a:ea typeface="Economica"/>
              <a:cs typeface="Economica"/>
              <a:sym typeface="Economica"/>
            </a:endParaRPr>
          </a:p>
          <a:p>
            <a:pPr indent="0" lvl="0" marL="0" rtl="0" algn="ctr">
              <a:spcBef>
                <a:spcPts val="0"/>
              </a:spcBef>
              <a:spcAft>
                <a:spcPts val="0"/>
              </a:spcAft>
              <a:buNone/>
            </a:pPr>
            <a:r>
              <a:t/>
            </a:r>
            <a:endParaRPr>
              <a:solidFill>
                <a:schemeClr val="dk1"/>
              </a:solidFill>
              <a:latin typeface="Economica"/>
              <a:ea typeface="Economica"/>
              <a:cs typeface="Economica"/>
              <a:sym typeface="Economic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Sequence searching and alignment</a:t>
            </a:r>
            <a:endParaRPr/>
          </a:p>
        </p:txBody>
      </p:sp>
      <p:pic>
        <p:nvPicPr>
          <p:cNvPr id="158" name="Google Shape;158;p26"/>
          <p:cNvPicPr preferRelativeResize="0"/>
          <p:nvPr/>
        </p:nvPicPr>
        <p:blipFill>
          <a:blip r:embed="rId3">
            <a:alphaModFix/>
          </a:blip>
          <a:stretch>
            <a:fillRect/>
          </a:stretch>
        </p:blipFill>
        <p:spPr>
          <a:xfrm>
            <a:off x="696600" y="1698575"/>
            <a:ext cx="1371600" cy="1371600"/>
          </a:xfrm>
          <a:prstGeom prst="rect">
            <a:avLst/>
          </a:prstGeom>
          <a:noFill/>
          <a:ln>
            <a:noFill/>
          </a:ln>
        </p:spPr>
      </p:pic>
      <p:sp>
        <p:nvSpPr>
          <p:cNvPr id="159" name="Google Shape;159;p26"/>
          <p:cNvSpPr txBox="1"/>
          <p:nvPr/>
        </p:nvSpPr>
        <p:spPr>
          <a:xfrm>
            <a:off x="-931800" y="3070175"/>
            <a:ext cx="3000000" cy="46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Economica"/>
                <a:ea typeface="Economica"/>
                <a:cs typeface="Economica"/>
                <a:sym typeface="Economica"/>
              </a:rPr>
              <a:t>Bill Pearson</a:t>
            </a:r>
            <a:endParaRPr>
              <a:solidFill>
                <a:schemeClr val="dk1"/>
              </a:solidFill>
              <a:latin typeface="Economica"/>
              <a:ea typeface="Economica"/>
              <a:cs typeface="Economica"/>
              <a:sym typeface="Economica"/>
            </a:endParaRPr>
          </a:p>
          <a:p>
            <a:pPr indent="0" lvl="0" marL="0" rtl="0" algn="ctr">
              <a:spcBef>
                <a:spcPts val="0"/>
              </a:spcBef>
              <a:spcAft>
                <a:spcPts val="0"/>
              </a:spcAft>
              <a:buNone/>
            </a:pPr>
            <a:r>
              <a:t/>
            </a:r>
            <a:endParaRPr>
              <a:solidFill>
                <a:schemeClr val="dk1"/>
              </a:solidFill>
              <a:latin typeface="Economica"/>
              <a:ea typeface="Economica"/>
              <a:cs typeface="Economica"/>
              <a:sym typeface="Economica"/>
            </a:endParaRPr>
          </a:p>
        </p:txBody>
      </p:sp>
      <p:pic>
        <p:nvPicPr>
          <p:cNvPr id="160" name="Google Shape;160;p26"/>
          <p:cNvPicPr preferRelativeResize="0"/>
          <p:nvPr/>
        </p:nvPicPr>
        <p:blipFill rotWithShape="1">
          <a:blip r:embed="rId4">
            <a:alphaModFix/>
          </a:blip>
          <a:srcRect b="35343" l="49254" r="5445" t="-1965"/>
          <a:stretch/>
        </p:blipFill>
        <p:spPr>
          <a:xfrm>
            <a:off x="2343325" y="1698575"/>
            <a:ext cx="1306829" cy="1371602"/>
          </a:xfrm>
          <a:prstGeom prst="rect">
            <a:avLst/>
          </a:prstGeom>
          <a:noFill/>
          <a:ln>
            <a:noFill/>
          </a:ln>
        </p:spPr>
      </p:pic>
      <p:sp>
        <p:nvSpPr>
          <p:cNvPr id="161" name="Google Shape;161;p26"/>
          <p:cNvSpPr txBox="1"/>
          <p:nvPr/>
        </p:nvSpPr>
        <p:spPr>
          <a:xfrm>
            <a:off x="650150" y="3070175"/>
            <a:ext cx="3000000" cy="46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Economica"/>
                <a:ea typeface="Economica"/>
                <a:cs typeface="Economica"/>
                <a:sym typeface="Economica"/>
              </a:rPr>
              <a:t>David</a:t>
            </a:r>
            <a:r>
              <a:rPr lang="en">
                <a:solidFill>
                  <a:schemeClr val="dk1"/>
                </a:solidFill>
                <a:latin typeface="Economica"/>
                <a:ea typeface="Economica"/>
                <a:cs typeface="Economica"/>
                <a:sym typeface="Economica"/>
              </a:rPr>
              <a:t> Lipman</a:t>
            </a:r>
            <a:endParaRPr>
              <a:solidFill>
                <a:schemeClr val="dk1"/>
              </a:solidFill>
              <a:latin typeface="Economica"/>
              <a:ea typeface="Economica"/>
              <a:cs typeface="Economica"/>
              <a:sym typeface="Economica"/>
            </a:endParaRPr>
          </a:p>
          <a:p>
            <a:pPr indent="0" lvl="0" marL="0" rtl="0" algn="ctr">
              <a:spcBef>
                <a:spcPts val="0"/>
              </a:spcBef>
              <a:spcAft>
                <a:spcPts val="0"/>
              </a:spcAft>
              <a:buNone/>
            </a:pPr>
            <a:r>
              <a:t/>
            </a:r>
            <a:endParaRPr>
              <a:solidFill>
                <a:schemeClr val="dk1"/>
              </a:solidFill>
              <a:latin typeface="Economica"/>
              <a:ea typeface="Economica"/>
              <a:cs typeface="Economica"/>
              <a:sym typeface="Economica"/>
            </a:endParaRPr>
          </a:p>
        </p:txBody>
      </p:sp>
      <p:sp>
        <p:nvSpPr>
          <p:cNvPr id="162" name="Google Shape;162;p26"/>
          <p:cNvSpPr txBox="1"/>
          <p:nvPr/>
        </p:nvSpPr>
        <p:spPr>
          <a:xfrm>
            <a:off x="34800" y="1161575"/>
            <a:ext cx="3828300" cy="46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200">
                <a:solidFill>
                  <a:schemeClr val="dk1"/>
                </a:solidFill>
                <a:latin typeface="Economica"/>
                <a:ea typeface="Economica"/>
                <a:cs typeface="Economica"/>
                <a:sym typeface="Economica"/>
              </a:rPr>
              <a:t>FASTA (1985)</a:t>
            </a:r>
            <a:endParaRPr sz="3200">
              <a:solidFill>
                <a:schemeClr val="dk1"/>
              </a:solidFill>
              <a:latin typeface="Economica"/>
              <a:ea typeface="Economica"/>
              <a:cs typeface="Economica"/>
              <a:sym typeface="Economica"/>
            </a:endParaRPr>
          </a:p>
        </p:txBody>
      </p:sp>
      <p:sp>
        <p:nvSpPr>
          <p:cNvPr id="163" name="Google Shape;163;p26"/>
          <p:cNvSpPr txBox="1"/>
          <p:nvPr/>
        </p:nvSpPr>
        <p:spPr>
          <a:xfrm>
            <a:off x="4454400" y="1161575"/>
            <a:ext cx="38283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Economica"/>
                <a:ea typeface="Economica"/>
                <a:cs typeface="Economica"/>
                <a:sym typeface="Economica"/>
              </a:rPr>
              <a:t>BLAST (1990)</a:t>
            </a:r>
            <a:endParaRPr sz="3200">
              <a:solidFill>
                <a:schemeClr val="dk1"/>
              </a:solidFill>
              <a:latin typeface="Economica"/>
              <a:ea typeface="Economica"/>
              <a:cs typeface="Economica"/>
              <a:sym typeface="Economica"/>
            </a:endParaRPr>
          </a:p>
        </p:txBody>
      </p:sp>
      <p:sp>
        <p:nvSpPr>
          <p:cNvPr id="164" name="Google Shape;164;p26"/>
          <p:cNvSpPr txBox="1"/>
          <p:nvPr/>
        </p:nvSpPr>
        <p:spPr>
          <a:xfrm>
            <a:off x="5085675" y="1494325"/>
            <a:ext cx="3000000" cy="215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8761D"/>
                </a:solidFill>
                <a:highlight>
                  <a:srgbClr val="FFFFFF"/>
                </a:highlight>
                <a:latin typeface="Economica"/>
                <a:ea typeface="Economica"/>
                <a:cs typeface="Economica"/>
                <a:sym typeface="Economica"/>
              </a:rPr>
              <a:t> Stephen Altschul, Warren Gish, Webb Miller, Eugene Myers, and David J. Lipman</a:t>
            </a:r>
            <a:endParaRPr sz="2400">
              <a:solidFill>
                <a:srgbClr val="38761D"/>
              </a:solidFill>
              <a:latin typeface="Economica"/>
              <a:ea typeface="Economica"/>
              <a:cs typeface="Economica"/>
              <a:sym typeface="Economica"/>
            </a:endParaRPr>
          </a:p>
        </p:txBody>
      </p:sp>
      <p:sp>
        <p:nvSpPr>
          <p:cNvPr id="165" name="Google Shape;165;p26"/>
          <p:cNvSpPr txBox="1"/>
          <p:nvPr/>
        </p:nvSpPr>
        <p:spPr>
          <a:xfrm>
            <a:off x="739975" y="3781175"/>
            <a:ext cx="7345800" cy="99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38761D"/>
                </a:solidFill>
                <a:highlight>
                  <a:srgbClr val="FFFFFF"/>
                </a:highlight>
                <a:latin typeface="Economica"/>
                <a:ea typeface="Economica"/>
                <a:cs typeface="Economica"/>
                <a:sym typeface="Economica"/>
              </a:rPr>
              <a:t>Innovation</a:t>
            </a:r>
            <a:r>
              <a:rPr lang="en" sz="3600">
                <a:solidFill>
                  <a:srgbClr val="38761D"/>
                </a:solidFill>
                <a:highlight>
                  <a:srgbClr val="FFFFFF"/>
                </a:highlight>
                <a:latin typeface="Economica"/>
                <a:ea typeface="Economica"/>
                <a:cs typeface="Economica"/>
                <a:sym typeface="Economica"/>
              </a:rPr>
              <a:t>: heuristic database search (speed), followed by optimal alignment (accuracy, statistics)</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Genome assembly</a:t>
            </a:r>
            <a:endParaRPr/>
          </a:p>
        </p:txBody>
      </p:sp>
      <p:pic>
        <p:nvPicPr>
          <p:cNvPr descr="Untitled.png" id="171" name="Google Shape;171;p27"/>
          <p:cNvPicPr preferRelativeResize="0"/>
          <p:nvPr/>
        </p:nvPicPr>
        <p:blipFill>
          <a:blip r:embed="rId3">
            <a:alphaModFix/>
          </a:blip>
          <a:stretch>
            <a:fillRect/>
          </a:stretch>
        </p:blipFill>
        <p:spPr>
          <a:xfrm>
            <a:off x="2709450" y="886700"/>
            <a:ext cx="3630574" cy="3616825"/>
          </a:xfrm>
          <a:prstGeom prst="rect">
            <a:avLst/>
          </a:prstGeom>
          <a:noFill/>
          <a:ln>
            <a:noFill/>
          </a:ln>
        </p:spPr>
      </p:pic>
      <p:sp>
        <p:nvSpPr>
          <p:cNvPr id="172" name="Google Shape;172;p27"/>
          <p:cNvSpPr txBox="1"/>
          <p:nvPr/>
        </p:nvSpPr>
        <p:spPr>
          <a:xfrm>
            <a:off x="4069825" y="4613900"/>
            <a:ext cx="4998300" cy="37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Economica"/>
                <a:ea typeface="Economica"/>
                <a:cs typeface="Economica"/>
                <a:sym typeface="Economica"/>
              </a:rPr>
              <a:t>https://dazzlerblog.files.wordpress.com/2016/03/asm-history.pdf</a:t>
            </a:r>
            <a:endParaRPr>
              <a:latin typeface="Economica"/>
              <a:ea typeface="Economica"/>
              <a:cs typeface="Economica"/>
              <a:sym typeface="Economica"/>
            </a:endParaRPr>
          </a:p>
        </p:txBody>
      </p:sp>
      <p:pic>
        <p:nvPicPr>
          <p:cNvPr id="173" name="Google Shape;173;p27"/>
          <p:cNvPicPr preferRelativeResize="0"/>
          <p:nvPr/>
        </p:nvPicPr>
        <p:blipFill>
          <a:blip r:embed="rId4">
            <a:alphaModFix/>
          </a:blip>
          <a:stretch>
            <a:fillRect/>
          </a:stretch>
        </p:blipFill>
        <p:spPr>
          <a:xfrm>
            <a:off x="6916799" y="1311575"/>
            <a:ext cx="1948425" cy="2310275"/>
          </a:xfrm>
          <a:prstGeom prst="rect">
            <a:avLst/>
          </a:prstGeom>
          <a:noFill/>
          <a:ln>
            <a:noFill/>
          </a:ln>
        </p:spPr>
      </p:pic>
      <p:sp>
        <p:nvSpPr>
          <p:cNvPr id="174" name="Google Shape;174;p27"/>
          <p:cNvSpPr txBox="1"/>
          <p:nvPr/>
        </p:nvSpPr>
        <p:spPr>
          <a:xfrm>
            <a:off x="5865225" y="3621850"/>
            <a:ext cx="3000000" cy="46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Economica"/>
                <a:ea typeface="Economica"/>
                <a:cs typeface="Economica"/>
                <a:sym typeface="Economica"/>
              </a:rPr>
              <a:t>Gene Myers</a:t>
            </a:r>
            <a:endParaRPr>
              <a:solidFill>
                <a:schemeClr val="dk1"/>
              </a:solidFill>
              <a:latin typeface="Economica"/>
              <a:ea typeface="Economica"/>
              <a:cs typeface="Economica"/>
              <a:sym typeface="Economica"/>
            </a:endParaRPr>
          </a:p>
          <a:p>
            <a:pPr indent="0" lvl="0" marL="0" rtl="0" algn="ctr">
              <a:spcBef>
                <a:spcPts val="0"/>
              </a:spcBef>
              <a:spcAft>
                <a:spcPts val="0"/>
              </a:spcAft>
              <a:buNone/>
            </a:pPr>
            <a:r>
              <a:t/>
            </a:r>
            <a:endParaRPr>
              <a:solidFill>
                <a:schemeClr val="dk1"/>
              </a:solidFill>
              <a:latin typeface="Economica"/>
              <a:ea typeface="Economica"/>
              <a:cs typeface="Economica"/>
              <a:sym typeface="Economica"/>
            </a:endParaRPr>
          </a:p>
        </p:txBody>
      </p:sp>
      <p:sp>
        <p:nvSpPr>
          <p:cNvPr id="175" name="Google Shape;175;p27"/>
          <p:cNvSpPr txBox="1"/>
          <p:nvPr/>
        </p:nvSpPr>
        <p:spPr>
          <a:xfrm>
            <a:off x="6900" y="1766675"/>
            <a:ext cx="3573000" cy="2154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Inherently challenging computational problem</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Large, repetitive genomes</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Small “alphabet” (A, C, G, T)</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Overlap-Layout-Consensus</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String graph</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De brujn graphs </a:t>
            </a:r>
            <a:endParaRPr sz="1800">
              <a:solidFill>
                <a:srgbClr val="38761D"/>
              </a:solidFill>
              <a:highlight>
                <a:srgbClr val="FFFFFF"/>
              </a:highlight>
              <a:latin typeface="Economica"/>
              <a:ea typeface="Economica"/>
              <a:cs typeface="Economica"/>
              <a:sym typeface="Economic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HMM bible.</a:t>
            </a:r>
            <a:endParaRPr/>
          </a:p>
        </p:txBody>
      </p:sp>
      <p:pic>
        <p:nvPicPr>
          <p:cNvPr id="181" name="Google Shape;181;p28"/>
          <p:cNvPicPr preferRelativeResize="0"/>
          <p:nvPr/>
        </p:nvPicPr>
        <p:blipFill>
          <a:blip r:embed="rId3">
            <a:alphaModFix/>
          </a:blip>
          <a:stretch>
            <a:fillRect/>
          </a:stretch>
        </p:blipFill>
        <p:spPr>
          <a:xfrm>
            <a:off x="5551150" y="123950"/>
            <a:ext cx="3351375" cy="4805575"/>
          </a:xfrm>
          <a:prstGeom prst="rect">
            <a:avLst/>
          </a:prstGeom>
          <a:noFill/>
          <a:ln>
            <a:noFill/>
          </a:ln>
        </p:spPr>
      </p:pic>
      <p:sp>
        <p:nvSpPr>
          <p:cNvPr id="182" name="Google Shape;182;p28"/>
          <p:cNvSpPr txBox="1"/>
          <p:nvPr/>
        </p:nvSpPr>
        <p:spPr>
          <a:xfrm>
            <a:off x="235500" y="776075"/>
            <a:ext cx="4973400" cy="2154900"/>
          </a:xfrm>
          <a:prstGeom prst="rect">
            <a:avLst/>
          </a:prstGeom>
          <a:noFill/>
          <a:ln>
            <a:noFill/>
          </a:ln>
        </p:spPr>
        <p:txBody>
          <a:bodyPr anchorCtr="0" anchor="ctr" bIns="91425" lIns="91425" spcFirstLastPara="1" rIns="91425" wrap="square" tIns="91425">
            <a:noAutofit/>
          </a:bodyPr>
          <a:lstStyle/>
          <a:p>
            <a:pPr indent="-381000" lvl="0" marL="457200" rtl="0" algn="l">
              <a:spcBef>
                <a:spcPts val="0"/>
              </a:spcBef>
              <a:spcAft>
                <a:spcPts val="0"/>
              </a:spcAft>
              <a:buClr>
                <a:srgbClr val="38761D"/>
              </a:buClr>
              <a:buSzPts val="2400"/>
              <a:buFont typeface="Economica"/>
              <a:buChar char="●"/>
            </a:pPr>
            <a:r>
              <a:rPr lang="en" sz="2400">
                <a:solidFill>
                  <a:srgbClr val="38761D"/>
                </a:solidFill>
                <a:highlight>
                  <a:srgbClr val="FFFFFF"/>
                </a:highlight>
                <a:latin typeface="Economica"/>
                <a:ea typeface="Economica"/>
                <a:cs typeface="Economica"/>
                <a:sym typeface="Economica"/>
              </a:rPr>
              <a:t>Highly influential book describing the use of Hidden Markov Models as probabilistic models of biological sequences</a:t>
            </a:r>
            <a:endParaRPr sz="2400">
              <a:solidFill>
                <a:srgbClr val="38761D"/>
              </a:solidFill>
              <a:highlight>
                <a:srgbClr val="FFFFFF"/>
              </a:highlight>
              <a:latin typeface="Economica"/>
              <a:ea typeface="Economica"/>
              <a:cs typeface="Economica"/>
              <a:sym typeface="Economica"/>
            </a:endParaRPr>
          </a:p>
          <a:p>
            <a:pPr indent="-381000" lvl="0" marL="457200" rtl="0" algn="l">
              <a:spcBef>
                <a:spcPts val="0"/>
              </a:spcBef>
              <a:spcAft>
                <a:spcPts val="0"/>
              </a:spcAft>
              <a:buClr>
                <a:srgbClr val="38761D"/>
              </a:buClr>
              <a:buSzPts val="2400"/>
              <a:buFont typeface="Economica"/>
              <a:buChar char="●"/>
            </a:pPr>
            <a:r>
              <a:rPr lang="en" sz="2400">
                <a:solidFill>
                  <a:srgbClr val="38761D"/>
                </a:solidFill>
                <a:highlight>
                  <a:srgbClr val="FFFFFF"/>
                </a:highlight>
                <a:latin typeface="Economica"/>
                <a:ea typeface="Economica"/>
                <a:cs typeface="Economica"/>
                <a:sym typeface="Economica"/>
              </a:rPr>
              <a:t>For example, how do we identify a CpG island?</a:t>
            </a:r>
            <a:endParaRPr sz="2400">
              <a:solidFill>
                <a:srgbClr val="38761D"/>
              </a:solidFill>
              <a:highlight>
                <a:srgbClr val="FFFFFF"/>
              </a:highlight>
              <a:latin typeface="Economica"/>
              <a:ea typeface="Economica"/>
              <a:cs typeface="Economica"/>
              <a:sym typeface="Economica"/>
            </a:endParaRPr>
          </a:p>
        </p:txBody>
      </p:sp>
      <p:pic>
        <p:nvPicPr>
          <p:cNvPr id="183" name="Google Shape;183;p28"/>
          <p:cNvPicPr preferRelativeResize="0"/>
          <p:nvPr/>
        </p:nvPicPr>
        <p:blipFill>
          <a:blip r:embed="rId4">
            <a:alphaModFix/>
          </a:blip>
          <a:stretch>
            <a:fillRect/>
          </a:stretch>
        </p:blipFill>
        <p:spPr>
          <a:xfrm>
            <a:off x="1012250" y="2909225"/>
            <a:ext cx="1679125" cy="1679125"/>
          </a:xfrm>
          <a:prstGeom prst="rect">
            <a:avLst/>
          </a:prstGeom>
          <a:noFill/>
          <a:ln>
            <a:noFill/>
          </a:ln>
        </p:spPr>
      </p:pic>
      <p:pic>
        <p:nvPicPr>
          <p:cNvPr id="184" name="Google Shape;184;p28"/>
          <p:cNvPicPr preferRelativeResize="0"/>
          <p:nvPr/>
        </p:nvPicPr>
        <p:blipFill rotWithShape="1">
          <a:blip r:embed="rId5">
            <a:alphaModFix/>
          </a:blip>
          <a:srcRect b="11979" l="27473" r="0" t="0"/>
          <a:stretch/>
        </p:blipFill>
        <p:spPr>
          <a:xfrm>
            <a:off x="3033775" y="2909225"/>
            <a:ext cx="1679125" cy="1679125"/>
          </a:xfrm>
          <a:prstGeom prst="rect">
            <a:avLst/>
          </a:prstGeom>
          <a:noFill/>
          <a:ln>
            <a:noFill/>
          </a:ln>
        </p:spPr>
      </p:pic>
      <p:sp>
        <p:nvSpPr>
          <p:cNvPr id="185" name="Google Shape;185;p28"/>
          <p:cNvSpPr txBox="1"/>
          <p:nvPr/>
        </p:nvSpPr>
        <p:spPr>
          <a:xfrm>
            <a:off x="3003400" y="4624400"/>
            <a:ext cx="1736100" cy="46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Economica"/>
                <a:ea typeface="Economica"/>
                <a:cs typeface="Economica"/>
                <a:sym typeface="Economica"/>
              </a:rPr>
              <a:t>Sean Eddy</a:t>
            </a:r>
            <a:endParaRPr>
              <a:solidFill>
                <a:schemeClr val="dk1"/>
              </a:solidFill>
              <a:latin typeface="Economica"/>
              <a:ea typeface="Economica"/>
              <a:cs typeface="Economica"/>
              <a:sym typeface="Economica"/>
            </a:endParaRPr>
          </a:p>
          <a:p>
            <a:pPr indent="0" lvl="0" marL="0" rtl="0" algn="ctr">
              <a:spcBef>
                <a:spcPts val="0"/>
              </a:spcBef>
              <a:spcAft>
                <a:spcPts val="0"/>
              </a:spcAft>
              <a:buNone/>
            </a:pPr>
            <a:r>
              <a:t/>
            </a:r>
            <a:endParaRPr>
              <a:solidFill>
                <a:schemeClr val="dk1"/>
              </a:solidFill>
              <a:latin typeface="Economica"/>
              <a:ea typeface="Economica"/>
              <a:cs typeface="Economica"/>
              <a:sym typeface="Economica"/>
            </a:endParaRPr>
          </a:p>
        </p:txBody>
      </p:sp>
      <p:sp>
        <p:nvSpPr>
          <p:cNvPr id="186" name="Google Shape;186;p28"/>
          <p:cNvSpPr txBox="1"/>
          <p:nvPr/>
        </p:nvSpPr>
        <p:spPr>
          <a:xfrm>
            <a:off x="946000" y="4624400"/>
            <a:ext cx="1736100" cy="46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Economica"/>
                <a:ea typeface="Economica"/>
                <a:cs typeface="Economica"/>
                <a:sym typeface="Economica"/>
              </a:rPr>
              <a:t>Richard Durbin</a:t>
            </a:r>
            <a:endParaRPr>
              <a:solidFill>
                <a:schemeClr val="dk1"/>
              </a:solidFill>
              <a:latin typeface="Economica"/>
              <a:ea typeface="Economica"/>
              <a:cs typeface="Economica"/>
              <a:sym typeface="Economica"/>
            </a:endParaRPr>
          </a:p>
          <a:p>
            <a:pPr indent="0" lvl="0" marL="0" rtl="0" algn="ctr">
              <a:spcBef>
                <a:spcPts val="0"/>
              </a:spcBef>
              <a:spcAft>
                <a:spcPts val="0"/>
              </a:spcAft>
              <a:buNone/>
            </a:pPr>
            <a:r>
              <a:t/>
            </a:r>
            <a:endParaRPr>
              <a:solidFill>
                <a:schemeClr val="dk1"/>
              </a:solidFill>
              <a:latin typeface="Economica"/>
              <a:ea typeface="Economica"/>
              <a:cs typeface="Economica"/>
              <a:sym typeface="Economi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9"/>
          <p:cNvPicPr preferRelativeResize="0"/>
          <p:nvPr/>
        </p:nvPicPr>
        <p:blipFill>
          <a:blip r:embed="rId3">
            <a:alphaModFix/>
          </a:blip>
          <a:stretch>
            <a:fillRect/>
          </a:stretch>
        </p:blipFill>
        <p:spPr>
          <a:xfrm>
            <a:off x="5492750" y="304800"/>
            <a:ext cx="4165600" cy="4165600"/>
          </a:xfrm>
          <a:prstGeom prst="rect">
            <a:avLst/>
          </a:prstGeom>
          <a:noFill/>
          <a:ln>
            <a:noFill/>
          </a:ln>
        </p:spPr>
      </p:pic>
      <p:sp>
        <p:nvSpPr>
          <p:cNvPr id="192" name="Google Shape;192;p29"/>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Unix?</a:t>
            </a:r>
            <a:endParaRPr/>
          </a:p>
        </p:txBody>
      </p:sp>
      <p:sp>
        <p:nvSpPr>
          <p:cNvPr id="193" name="Google Shape;193;p29"/>
          <p:cNvSpPr txBox="1"/>
          <p:nvPr/>
        </p:nvSpPr>
        <p:spPr>
          <a:xfrm>
            <a:off x="162250" y="1071750"/>
            <a:ext cx="64584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8761D"/>
                </a:solidFill>
                <a:highlight>
                  <a:srgbClr val="FFFFFF"/>
                </a:highlight>
                <a:latin typeface="Economica"/>
                <a:ea typeface="Economica"/>
                <a:cs typeface="Economica"/>
                <a:sym typeface="Economica"/>
              </a:rPr>
              <a:t>Definition 1: </a:t>
            </a:r>
            <a:r>
              <a:rPr lang="en" sz="2400">
                <a:solidFill>
                  <a:srgbClr val="38761D"/>
                </a:solidFill>
                <a:highlight>
                  <a:srgbClr val="FFFFFF"/>
                </a:highlight>
                <a:latin typeface="Economica"/>
                <a:ea typeface="Economica"/>
                <a:cs typeface="Economica"/>
                <a:sym typeface="Economica"/>
              </a:rPr>
              <a:t>Unix is not an acronym; it is a pun on "Multics". Multics was a large multi-user operating system that was being developed at Bell Labs shortly before Unix was created in the early '70s. Brian Kernighan is credited with the name.</a:t>
            </a:r>
            <a:endParaRPr sz="2400">
              <a:solidFill>
                <a:srgbClr val="38761D"/>
              </a:solidFill>
              <a:highlight>
                <a:srgbClr val="FFFFFF"/>
              </a:highlight>
              <a:latin typeface="Economica"/>
              <a:ea typeface="Economica"/>
              <a:cs typeface="Economica"/>
              <a:sym typeface="Economica"/>
            </a:endParaRPr>
          </a:p>
          <a:p>
            <a:pPr indent="0" lvl="0" marL="0" rtl="0" algn="l">
              <a:spcBef>
                <a:spcPts val="0"/>
              </a:spcBef>
              <a:spcAft>
                <a:spcPts val="0"/>
              </a:spcAft>
              <a:buNone/>
            </a:pPr>
            <a:r>
              <a:t/>
            </a:r>
            <a:endParaRPr sz="2400">
              <a:solidFill>
                <a:srgbClr val="38761D"/>
              </a:solidFill>
              <a:highlight>
                <a:srgbClr val="FFFFFF"/>
              </a:highlight>
              <a:latin typeface="Economica"/>
              <a:ea typeface="Economica"/>
              <a:cs typeface="Economica"/>
              <a:sym typeface="Economica"/>
            </a:endParaRPr>
          </a:p>
          <a:p>
            <a:pPr indent="0" lvl="0" marL="0" rtl="0" algn="l">
              <a:spcBef>
                <a:spcPts val="0"/>
              </a:spcBef>
              <a:spcAft>
                <a:spcPts val="0"/>
              </a:spcAft>
              <a:buNone/>
            </a:pPr>
            <a:r>
              <a:rPr b="1" lang="en" sz="2400">
                <a:solidFill>
                  <a:srgbClr val="38761D"/>
                </a:solidFill>
                <a:highlight>
                  <a:srgbClr val="FFFFFF"/>
                </a:highlight>
                <a:latin typeface="Economica"/>
                <a:ea typeface="Economica"/>
                <a:cs typeface="Economica"/>
                <a:sym typeface="Economica"/>
              </a:rPr>
              <a:t>Definition 2:</a:t>
            </a:r>
            <a:r>
              <a:rPr lang="en" sz="2400">
                <a:solidFill>
                  <a:srgbClr val="38761D"/>
                </a:solidFill>
                <a:highlight>
                  <a:srgbClr val="FFFFFF"/>
                </a:highlight>
                <a:latin typeface="Economica"/>
                <a:ea typeface="Economica"/>
                <a:cs typeface="Economica"/>
                <a:sym typeface="Economica"/>
              </a:rPr>
              <a:t> Where computational genomics is done.</a:t>
            </a:r>
            <a:endParaRPr sz="2400">
              <a:solidFill>
                <a:srgbClr val="38761D"/>
              </a:solidFill>
              <a:highlight>
                <a:srgbClr val="FFFFFF"/>
              </a:highlight>
              <a:latin typeface="Economica"/>
              <a:ea typeface="Economica"/>
              <a:cs typeface="Economica"/>
              <a:sym typeface="Economica"/>
            </a:endParaRPr>
          </a:p>
          <a:p>
            <a:pPr indent="0" lvl="0" marL="0" rtl="0" algn="l">
              <a:spcBef>
                <a:spcPts val="0"/>
              </a:spcBef>
              <a:spcAft>
                <a:spcPts val="0"/>
              </a:spcAft>
              <a:buNone/>
            </a:pPr>
            <a:r>
              <a:t/>
            </a:r>
            <a:endParaRPr sz="2400">
              <a:solidFill>
                <a:srgbClr val="38761D"/>
              </a:solidFill>
              <a:highlight>
                <a:srgbClr val="FFFFFF"/>
              </a:highlight>
              <a:latin typeface="Economica"/>
              <a:ea typeface="Economica"/>
              <a:cs typeface="Economica"/>
              <a:sym typeface="Economica"/>
            </a:endParaRPr>
          </a:p>
          <a:p>
            <a:pPr indent="0" lvl="0" marL="0" rtl="0" algn="l">
              <a:spcBef>
                <a:spcPts val="0"/>
              </a:spcBef>
              <a:spcAft>
                <a:spcPts val="0"/>
              </a:spcAft>
              <a:buNone/>
            </a:pPr>
            <a:r>
              <a:rPr b="1" lang="en" sz="2400">
                <a:solidFill>
                  <a:srgbClr val="38761D"/>
                </a:solidFill>
                <a:highlight>
                  <a:srgbClr val="FFFFFF"/>
                </a:highlight>
                <a:latin typeface="Economica"/>
                <a:ea typeface="Economica"/>
                <a:cs typeface="Economica"/>
                <a:sym typeface="Economica"/>
              </a:rPr>
              <a:t>Definition 3</a:t>
            </a:r>
            <a:r>
              <a:rPr lang="en" sz="2400">
                <a:solidFill>
                  <a:srgbClr val="38761D"/>
                </a:solidFill>
                <a:highlight>
                  <a:srgbClr val="FFFFFF"/>
                </a:highlight>
                <a:latin typeface="Economica"/>
                <a:ea typeface="Economica"/>
                <a:cs typeface="Economica"/>
                <a:sym typeface="Economica"/>
              </a:rPr>
              <a:t>: Your dear friend.</a:t>
            </a:r>
            <a:endParaRPr sz="2400">
              <a:solidFill>
                <a:srgbClr val="38761D"/>
              </a:solidFill>
              <a:highlight>
                <a:srgbClr val="FFFFFF"/>
              </a:highlight>
              <a:latin typeface="Economica"/>
              <a:ea typeface="Economica"/>
              <a:cs typeface="Economica"/>
              <a:sym typeface="Economica"/>
            </a:endParaRPr>
          </a:p>
        </p:txBody>
      </p:sp>
      <p:sp>
        <p:nvSpPr>
          <p:cNvPr id="194" name="Google Shape;194;p29"/>
          <p:cNvSpPr txBox="1"/>
          <p:nvPr/>
        </p:nvSpPr>
        <p:spPr>
          <a:xfrm>
            <a:off x="3333625" y="4648525"/>
            <a:ext cx="5746800" cy="339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Economica"/>
                <a:ea typeface="Economica"/>
                <a:cs typeface="Economica"/>
                <a:sym typeface="Economica"/>
              </a:rPr>
              <a:t>Recommended reading: “The Evolution of the Unix Time-sharing system”, Dennis M. Ritchie </a:t>
            </a:r>
            <a:r>
              <a:rPr lang="en">
                <a:solidFill>
                  <a:srgbClr val="38761D"/>
                </a:solidFill>
                <a:latin typeface="Economica"/>
                <a:ea typeface="Economica"/>
                <a:cs typeface="Economica"/>
                <a:sym typeface="Economica"/>
              </a:rPr>
              <a:t>https://pdfs.semanticscholar.org/f64f/6e66da16e93ebf4221fc8915b2420fd56b66.pdf</a:t>
            </a:r>
            <a:endParaRPr>
              <a:solidFill>
                <a:srgbClr val="38761D"/>
              </a:solidFill>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Unix history</a:t>
            </a:r>
            <a:endParaRPr/>
          </a:p>
        </p:txBody>
      </p:sp>
      <p:pic>
        <p:nvPicPr>
          <p:cNvPr id="200" name="Google Shape;200;p30"/>
          <p:cNvPicPr preferRelativeResize="0"/>
          <p:nvPr/>
        </p:nvPicPr>
        <p:blipFill>
          <a:blip r:embed="rId3">
            <a:alphaModFix/>
          </a:blip>
          <a:stretch>
            <a:fillRect/>
          </a:stretch>
        </p:blipFill>
        <p:spPr>
          <a:xfrm>
            <a:off x="4287450" y="952700"/>
            <a:ext cx="4725050" cy="3783726"/>
          </a:xfrm>
          <a:prstGeom prst="rect">
            <a:avLst/>
          </a:prstGeom>
          <a:noFill/>
          <a:ln>
            <a:noFill/>
          </a:ln>
        </p:spPr>
      </p:pic>
      <p:sp>
        <p:nvSpPr>
          <p:cNvPr id="201" name="Google Shape;201;p30"/>
          <p:cNvSpPr txBox="1"/>
          <p:nvPr/>
        </p:nvSpPr>
        <p:spPr>
          <a:xfrm>
            <a:off x="81525" y="1499925"/>
            <a:ext cx="3966600" cy="3000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Initial file system, command interpreter (shell), and process management started by Ken Thompson</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Device files and further development from Dennis Ritchie, as well as McIlroy and Ossanna (to a lesser degree)</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Vast array of simple, dependable tools that each do one simple task.</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By combining these tools, one can conduct rather sophisticated analyses</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Wildly popular platform for high performance computing. Supports parallelism.</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SunOS/Solaris, IBM's AIX, Hewlett-Packard HP-UX, OSX, Linux, Android, etc.</a:t>
            </a:r>
            <a:endParaRPr b="1" sz="1800">
              <a:solidFill>
                <a:srgbClr val="38761D"/>
              </a:solidFill>
              <a:highlight>
                <a:srgbClr val="FFFFFF"/>
              </a:highlight>
              <a:latin typeface="Economica"/>
              <a:ea typeface="Economica"/>
              <a:cs typeface="Economica"/>
              <a:sym typeface="Economica"/>
            </a:endParaRPr>
          </a:p>
          <a:p>
            <a:pPr indent="0" lvl="0" marL="0" rtl="0" algn="l">
              <a:spcBef>
                <a:spcPts val="0"/>
              </a:spcBef>
              <a:spcAft>
                <a:spcPts val="0"/>
              </a:spcAft>
              <a:buNone/>
            </a:pPr>
            <a:r>
              <a:t/>
            </a:r>
            <a:endParaRPr sz="1800">
              <a:solidFill>
                <a:srgbClr val="38761D"/>
              </a:solidFill>
              <a:highlight>
                <a:srgbClr val="FFFFFF"/>
              </a:highlight>
              <a:latin typeface="Economica"/>
              <a:ea typeface="Economica"/>
              <a:cs typeface="Economica"/>
              <a:sym typeface="Economica"/>
            </a:endParaRPr>
          </a:p>
        </p:txBody>
      </p:sp>
      <p:sp>
        <p:nvSpPr>
          <p:cNvPr id="202" name="Google Shape;202;p30"/>
          <p:cNvSpPr txBox="1"/>
          <p:nvPr/>
        </p:nvSpPr>
        <p:spPr>
          <a:xfrm>
            <a:off x="2561050" y="4650075"/>
            <a:ext cx="6525900" cy="41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38761D"/>
                </a:solidFill>
                <a:highlight>
                  <a:schemeClr val="lt1"/>
                </a:highlight>
                <a:latin typeface="Economica"/>
                <a:ea typeface="Economica"/>
                <a:cs typeface="Economica"/>
                <a:sym typeface="Economica"/>
              </a:rPr>
              <a:t>Credit:https://en.wikipedia.org/wiki/History_of_Unix</a:t>
            </a:r>
            <a:endParaRPr/>
          </a:p>
        </p:txBody>
      </p:sp>
      <p:sp>
        <p:nvSpPr>
          <p:cNvPr id="203" name="Google Shape;203;p30"/>
          <p:cNvSpPr txBox="1"/>
          <p:nvPr/>
        </p:nvSpPr>
        <p:spPr>
          <a:xfrm>
            <a:off x="5474575" y="468275"/>
            <a:ext cx="6587100" cy="6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highlight>
                  <a:schemeClr val="lt1"/>
                </a:highlight>
                <a:latin typeface="Economica"/>
                <a:ea typeface="Economica"/>
                <a:cs typeface="Economica"/>
                <a:sym typeface="Economica"/>
              </a:rPr>
              <a:t>Ken Thompson (sitting) and Dennis Ritchie working together at a PDP-11</a:t>
            </a:r>
            <a:endParaRPr sz="1200">
              <a:solidFill>
                <a:srgbClr val="38761D"/>
              </a:solidFill>
              <a:highlight>
                <a:schemeClr val="lt1"/>
              </a:highlight>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Unix basics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gist</a:t>
            </a:r>
            <a:endParaRPr/>
          </a:p>
        </p:txBody>
      </p:sp>
      <p:sp>
        <p:nvSpPr>
          <p:cNvPr id="68" name="Google Shape;68;p14"/>
          <p:cNvSpPr txBox="1"/>
          <p:nvPr>
            <p:ph idx="1" type="body"/>
          </p:nvPr>
        </p:nvSpPr>
        <p:spPr>
          <a:xfrm>
            <a:off x="311700" y="1072825"/>
            <a:ext cx="8520600" cy="36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00"/>
                </a:solidFill>
                <a:latin typeface="Economica"/>
                <a:ea typeface="Economica"/>
                <a:cs typeface="Economica"/>
                <a:sym typeface="Economica"/>
              </a:rPr>
              <a:t>More than ever, biology is an inherently computational science. Therefore, as a scientist, you need to understand and take control of every aspect of your research. In a nutshell, this means that you should be able to conduct your experiment, analyze your own data, and think carefully about all caveats therein. As in any other scientific discipline, you must establish expected results, design positive and negative controls, and use appropriate measurements of significance. This requires that you have the right tools to do so.</a:t>
            </a:r>
            <a:endParaRPr sz="2300">
              <a:solidFill>
                <a:srgbClr val="000000"/>
              </a:solidFill>
              <a:latin typeface="Economica"/>
              <a:ea typeface="Economica"/>
              <a:cs typeface="Economica"/>
              <a:sym typeface="Economica"/>
            </a:endParaRPr>
          </a:p>
          <a:p>
            <a:pPr indent="0" lvl="0" marL="0" rtl="0" algn="l">
              <a:spcBef>
                <a:spcPts val="1600"/>
              </a:spcBef>
              <a:spcAft>
                <a:spcPts val="1600"/>
              </a:spcAft>
              <a:buNone/>
            </a:pPr>
            <a:r>
              <a:rPr lang="en" sz="2400">
                <a:solidFill>
                  <a:srgbClr val="38761D"/>
                </a:solidFill>
                <a:latin typeface="Economica"/>
                <a:ea typeface="Economica"/>
                <a:cs typeface="Economica"/>
                <a:sym typeface="Economica"/>
              </a:rPr>
              <a:t>Analyzing your data means inherently distrusting your data until you have exhausted yourself into giving up and trusting it.</a:t>
            </a:r>
            <a:r>
              <a:rPr lang="en" sz="2400">
                <a:solidFill>
                  <a:srgbClr val="000000"/>
                </a:solidFill>
                <a:latin typeface="Economica"/>
                <a:ea typeface="Economica"/>
                <a:cs typeface="Economica"/>
                <a:sym typeface="Economica"/>
              </a:rPr>
              <a:t> </a:t>
            </a:r>
            <a:r>
              <a:rPr b="1" lang="en" sz="2400">
                <a:solidFill>
                  <a:srgbClr val="38761D"/>
                </a:solidFill>
                <a:latin typeface="Economica"/>
                <a:ea typeface="Economica"/>
                <a:cs typeface="Economica"/>
                <a:sym typeface="Economica"/>
              </a:rPr>
              <a:t>This course seeks to teach you how.</a:t>
            </a:r>
            <a:endParaRPr b="1" sz="2400">
              <a:solidFill>
                <a:srgbClr val="38761D"/>
              </a:solidFill>
              <a:latin typeface="Economica"/>
              <a:ea typeface="Economica"/>
              <a:cs typeface="Economica"/>
              <a:sym typeface="Economica"/>
            </a:endParaRPr>
          </a:p>
        </p:txBody>
      </p:sp>
      <p:cxnSp>
        <p:nvCxnSpPr>
          <p:cNvPr id="69" name="Google Shape;69;p14"/>
          <p:cNvCxnSpPr/>
          <p:nvPr/>
        </p:nvCxnSpPr>
        <p:spPr>
          <a:xfrm>
            <a:off x="476325" y="3740375"/>
            <a:ext cx="814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Connecting to a Unix computer via the terminal</a:t>
            </a:r>
            <a:endParaRPr/>
          </a:p>
        </p:txBody>
      </p:sp>
      <p:pic>
        <p:nvPicPr>
          <p:cNvPr id="214" name="Google Shape;214;p32"/>
          <p:cNvPicPr preferRelativeResize="0"/>
          <p:nvPr/>
        </p:nvPicPr>
        <p:blipFill>
          <a:blip r:embed="rId3">
            <a:alphaModFix/>
          </a:blip>
          <a:stretch>
            <a:fillRect/>
          </a:stretch>
        </p:blipFill>
        <p:spPr>
          <a:xfrm>
            <a:off x="145150" y="1611428"/>
            <a:ext cx="4222201" cy="2636122"/>
          </a:xfrm>
          <a:prstGeom prst="rect">
            <a:avLst/>
          </a:prstGeom>
          <a:noFill/>
          <a:ln>
            <a:noFill/>
          </a:ln>
        </p:spPr>
      </p:pic>
      <p:sp>
        <p:nvSpPr>
          <p:cNvPr id="215" name="Google Shape;215;p32"/>
          <p:cNvSpPr txBox="1"/>
          <p:nvPr/>
        </p:nvSpPr>
        <p:spPr>
          <a:xfrm>
            <a:off x="145150" y="4555900"/>
            <a:ext cx="3000000" cy="43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8761D"/>
                </a:solidFill>
                <a:highlight>
                  <a:schemeClr val="lt1"/>
                </a:highlight>
                <a:latin typeface="Economica"/>
                <a:ea typeface="Economica"/>
                <a:cs typeface="Economica"/>
                <a:sym typeface="Economica"/>
              </a:rPr>
              <a:t>“Terminal” in OSX</a:t>
            </a:r>
            <a:endParaRPr/>
          </a:p>
        </p:txBody>
      </p:sp>
      <p:sp>
        <p:nvSpPr>
          <p:cNvPr id="216" name="Google Shape;216;p32"/>
          <p:cNvSpPr txBox="1"/>
          <p:nvPr/>
        </p:nvSpPr>
        <p:spPr>
          <a:xfrm>
            <a:off x="5404775" y="4555900"/>
            <a:ext cx="3000000" cy="43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8761D"/>
                </a:solidFill>
                <a:highlight>
                  <a:schemeClr val="lt1"/>
                </a:highlight>
                <a:latin typeface="Economica"/>
                <a:ea typeface="Economica"/>
                <a:cs typeface="Economica"/>
                <a:sym typeface="Economica"/>
              </a:rPr>
              <a:t>“putty” for Windows</a:t>
            </a:r>
            <a:endParaRPr/>
          </a:p>
        </p:txBody>
      </p:sp>
      <p:pic>
        <p:nvPicPr>
          <p:cNvPr id="217" name="Google Shape;217;p32"/>
          <p:cNvPicPr preferRelativeResize="0"/>
          <p:nvPr/>
        </p:nvPicPr>
        <p:blipFill>
          <a:blip r:embed="rId4">
            <a:alphaModFix/>
          </a:blip>
          <a:stretch>
            <a:fillRect/>
          </a:stretch>
        </p:blipFill>
        <p:spPr>
          <a:xfrm>
            <a:off x="4793663" y="1622750"/>
            <a:ext cx="4222224" cy="26247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“prompt”</a:t>
            </a:r>
            <a:endParaRPr/>
          </a:p>
        </p:txBody>
      </p:sp>
      <p:pic>
        <p:nvPicPr>
          <p:cNvPr id="223" name="Google Shape;223;p33"/>
          <p:cNvPicPr preferRelativeResize="0"/>
          <p:nvPr/>
        </p:nvPicPr>
        <p:blipFill>
          <a:blip r:embed="rId3">
            <a:alphaModFix/>
          </a:blip>
          <a:stretch>
            <a:fillRect/>
          </a:stretch>
        </p:blipFill>
        <p:spPr>
          <a:xfrm>
            <a:off x="457100" y="1234175"/>
            <a:ext cx="5970451" cy="3727625"/>
          </a:xfrm>
          <a:prstGeom prst="rect">
            <a:avLst/>
          </a:prstGeom>
          <a:noFill/>
          <a:ln>
            <a:noFill/>
          </a:ln>
        </p:spPr>
      </p:pic>
      <p:cxnSp>
        <p:nvCxnSpPr>
          <p:cNvPr id="224" name="Google Shape;224;p33"/>
          <p:cNvCxnSpPr/>
          <p:nvPr/>
        </p:nvCxnSpPr>
        <p:spPr>
          <a:xfrm rot="10800000">
            <a:off x="1646625" y="1726600"/>
            <a:ext cx="5121900" cy="159600"/>
          </a:xfrm>
          <a:prstGeom prst="straightConnector1">
            <a:avLst/>
          </a:prstGeom>
          <a:noFill/>
          <a:ln cap="flat" cmpd="sng" w="19050">
            <a:solidFill>
              <a:srgbClr val="FF0000"/>
            </a:solidFill>
            <a:prstDash val="solid"/>
            <a:round/>
            <a:headEnd len="med" w="med" type="none"/>
            <a:tailEnd len="med" w="med" type="triangle"/>
          </a:ln>
        </p:spPr>
      </p:cxnSp>
      <p:sp>
        <p:nvSpPr>
          <p:cNvPr id="225" name="Google Shape;225;p33"/>
          <p:cNvSpPr txBox="1"/>
          <p:nvPr/>
        </p:nvSpPr>
        <p:spPr>
          <a:xfrm>
            <a:off x="6768525" y="1598000"/>
            <a:ext cx="23109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rgbClr val="FFFFFF"/>
                </a:highlight>
                <a:latin typeface="Economica"/>
                <a:ea typeface="Economica"/>
                <a:cs typeface="Economica"/>
                <a:sym typeface="Economica"/>
              </a:rPr>
              <a:t>The prompt is just a patient little thing that waits around for you to tell it what to do via “commands”.</a:t>
            </a:r>
            <a:endParaRPr sz="1800">
              <a:solidFill>
                <a:srgbClr val="38761D"/>
              </a:solidFill>
              <a:highlight>
                <a:srgbClr val="FFFFFF"/>
              </a:highlight>
              <a:latin typeface="Economica"/>
              <a:ea typeface="Economica"/>
              <a:cs typeface="Economica"/>
              <a:sym typeface="Economica"/>
            </a:endParaRPr>
          </a:p>
          <a:p>
            <a:pPr indent="0" lvl="0" marL="0" rtl="0" algn="l">
              <a:spcBef>
                <a:spcPts val="0"/>
              </a:spcBef>
              <a:spcAft>
                <a:spcPts val="0"/>
              </a:spcAft>
              <a:buNone/>
            </a:pPr>
            <a:r>
              <a:t/>
            </a:r>
            <a:endParaRPr sz="1800">
              <a:solidFill>
                <a:srgbClr val="38761D"/>
              </a:solidFill>
              <a:highlight>
                <a:srgbClr val="FFFFFF"/>
              </a:highlight>
              <a:latin typeface="Economica"/>
              <a:ea typeface="Economica"/>
              <a:cs typeface="Economica"/>
              <a:sym typeface="Economica"/>
            </a:endParaRPr>
          </a:p>
          <a:p>
            <a:pPr indent="0" lvl="0" marL="0" rtl="0" algn="l">
              <a:spcBef>
                <a:spcPts val="0"/>
              </a:spcBef>
              <a:spcAft>
                <a:spcPts val="0"/>
              </a:spcAft>
              <a:buNone/>
            </a:pPr>
            <a:r>
              <a:rPr lang="en" sz="1800">
                <a:solidFill>
                  <a:srgbClr val="38761D"/>
                </a:solidFill>
                <a:highlight>
                  <a:srgbClr val="FFFFFF"/>
                </a:highlight>
                <a:latin typeface="Economica"/>
                <a:ea typeface="Economica"/>
                <a:cs typeface="Economica"/>
                <a:sym typeface="Economica"/>
              </a:rPr>
              <a:t>Command syntax must be exact. In this way, Unix is dumb. It cannot infer what you meant if you misspell, provide the wrong syntax, etc.</a:t>
            </a:r>
            <a:endParaRPr sz="1800">
              <a:solidFill>
                <a:srgbClr val="38761D"/>
              </a:solidFill>
              <a:highlight>
                <a:srgbClr val="FFFFFF"/>
              </a:highlight>
              <a:latin typeface="Economica"/>
              <a:ea typeface="Economica"/>
              <a:cs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Launching OSX “Terminal”</a:t>
            </a:r>
            <a:endParaRPr/>
          </a:p>
        </p:txBody>
      </p:sp>
      <p:pic>
        <p:nvPicPr>
          <p:cNvPr id="231" name="Google Shape;231;p34"/>
          <p:cNvPicPr preferRelativeResize="0"/>
          <p:nvPr/>
        </p:nvPicPr>
        <p:blipFill>
          <a:blip r:embed="rId3">
            <a:alphaModFix/>
          </a:blip>
          <a:stretch>
            <a:fillRect/>
          </a:stretch>
        </p:blipFill>
        <p:spPr>
          <a:xfrm>
            <a:off x="6260425" y="1635751"/>
            <a:ext cx="2809924" cy="1754375"/>
          </a:xfrm>
          <a:prstGeom prst="rect">
            <a:avLst/>
          </a:prstGeom>
          <a:noFill/>
          <a:ln>
            <a:noFill/>
          </a:ln>
        </p:spPr>
      </p:pic>
      <p:pic>
        <p:nvPicPr>
          <p:cNvPr descr="Untitled.png" id="232" name="Google Shape;232;p34"/>
          <p:cNvPicPr preferRelativeResize="0"/>
          <p:nvPr/>
        </p:nvPicPr>
        <p:blipFill>
          <a:blip r:embed="rId4">
            <a:alphaModFix/>
          </a:blip>
          <a:stretch>
            <a:fillRect/>
          </a:stretch>
        </p:blipFill>
        <p:spPr>
          <a:xfrm>
            <a:off x="300775" y="1980075"/>
            <a:ext cx="1448300" cy="1094650"/>
          </a:xfrm>
          <a:prstGeom prst="rect">
            <a:avLst/>
          </a:prstGeom>
          <a:noFill/>
          <a:ln>
            <a:noFill/>
          </a:ln>
        </p:spPr>
      </p:pic>
      <p:sp>
        <p:nvSpPr>
          <p:cNvPr id="233" name="Google Shape;233;p34"/>
          <p:cNvSpPr txBox="1"/>
          <p:nvPr/>
        </p:nvSpPr>
        <p:spPr>
          <a:xfrm>
            <a:off x="212575" y="3134875"/>
            <a:ext cx="3000000" cy="39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Economica"/>
                <a:ea typeface="Economica"/>
                <a:cs typeface="Economica"/>
                <a:sym typeface="Economica"/>
              </a:rPr>
              <a:t>Applications</a:t>
            </a:r>
            <a:endParaRPr sz="3000"/>
          </a:p>
        </p:txBody>
      </p:sp>
      <p:pic>
        <p:nvPicPr>
          <p:cNvPr descr="Untitled.png" id="234" name="Google Shape;234;p34"/>
          <p:cNvPicPr preferRelativeResize="0"/>
          <p:nvPr/>
        </p:nvPicPr>
        <p:blipFill>
          <a:blip r:embed="rId4">
            <a:alphaModFix/>
          </a:blip>
          <a:stretch>
            <a:fillRect/>
          </a:stretch>
        </p:blipFill>
        <p:spPr>
          <a:xfrm>
            <a:off x="2281975" y="1980075"/>
            <a:ext cx="1448300" cy="1094650"/>
          </a:xfrm>
          <a:prstGeom prst="rect">
            <a:avLst/>
          </a:prstGeom>
          <a:noFill/>
          <a:ln>
            <a:noFill/>
          </a:ln>
        </p:spPr>
      </p:pic>
      <p:sp>
        <p:nvSpPr>
          <p:cNvPr id="235" name="Google Shape;235;p34"/>
          <p:cNvSpPr txBox="1"/>
          <p:nvPr/>
        </p:nvSpPr>
        <p:spPr>
          <a:xfrm>
            <a:off x="2193775" y="3134875"/>
            <a:ext cx="3000000" cy="39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Economica"/>
                <a:ea typeface="Economica"/>
                <a:cs typeface="Economica"/>
                <a:sym typeface="Economica"/>
              </a:rPr>
              <a:t>Utilities</a:t>
            </a:r>
            <a:endParaRPr sz="3000"/>
          </a:p>
        </p:txBody>
      </p:sp>
      <p:pic>
        <p:nvPicPr>
          <p:cNvPr descr="Untitled.png" id="236" name="Google Shape;236;p34"/>
          <p:cNvPicPr preferRelativeResize="0"/>
          <p:nvPr/>
        </p:nvPicPr>
        <p:blipFill>
          <a:blip r:embed="rId5">
            <a:alphaModFix/>
          </a:blip>
          <a:stretch>
            <a:fillRect/>
          </a:stretch>
        </p:blipFill>
        <p:spPr>
          <a:xfrm>
            <a:off x="4275634" y="1998850"/>
            <a:ext cx="1400266" cy="1094650"/>
          </a:xfrm>
          <a:prstGeom prst="rect">
            <a:avLst/>
          </a:prstGeom>
          <a:noFill/>
          <a:ln>
            <a:noFill/>
          </a:ln>
        </p:spPr>
      </p:pic>
      <p:sp>
        <p:nvSpPr>
          <p:cNvPr id="237" name="Google Shape;237;p34"/>
          <p:cNvSpPr txBox="1"/>
          <p:nvPr/>
        </p:nvSpPr>
        <p:spPr>
          <a:xfrm>
            <a:off x="4199425" y="3134875"/>
            <a:ext cx="3000000" cy="39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Economica"/>
                <a:ea typeface="Economica"/>
                <a:cs typeface="Economica"/>
                <a:sym typeface="Economica"/>
              </a:rPr>
              <a:t>Terminal</a:t>
            </a:r>
            <a:endParaRPr sz="3000"/>
          </a:p>
        </p:txBody>
      </p:sp>
      <p:cxnSp>
        <p:nvCxnSpPr>
          <p:cNvPr id="238" name="Google Shape;238;p34"/>
          <p:cNvCxnSpPr>
            <a:stCxn id="232" idx="3"/>
            <a:endCxn id="234" idx="1"/>
          </p:cNvCxnSpPr>
          <p:nvPr/>
        </p:nvCxnSpPr>
        <p:spPr>
          <a:xfrm>
            <a:off x="1749075" y="2527400"/>
            <a:ext cx="532800" cy="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34"/>
          <p:cNvCxnSpPr/>
          <p:nvPr/>
        </p:nvCxnSpPr>
        <p:spPr>
          <a:xfrm>
            <a:off x="3730275" y="2539425"/>
            <a:ext cx="532800" cy="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34"/>
          <p:cNvCxnSpPr/>
          <p:nvPr/>
        </p:nvCxnSpPr>
        <p:spPr>
          <a:xfrm>
            <a:off x="5678050" y="2546175"/>
            <a:ext cx="532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311700" y="773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When off campus:</a:t>
            </a:r>
            <a:endParaRPr/>
          </a:p>
          <a:p>
            <a:pPr indent="0" lvl="0" marL="0" rtl="0" algn="l">
              <a:spcBef>
                <a:spcPts val="0"/>
              </a:spcBef>
              <a:spcAft>
                <a:spcPts val="0"/>
              </a:spcAft>
              <a:buNone/>
            </a:pPr>
            <a:r>
              <a:rPr lang="en" sz="2400"/>
              <a:t>You must use the UU GlobalProtect VPN </a:t>
            </a:r>
            <a:endParaRPr sz="2400"/>
          </a:p>
          <a:p>
            <a:pPr indent="0" lvl="0" marL="0" rtl="0" algn="l">
              <a:spcBef>
                <a:spcPts val="0"/>
              </a:spcBef>
              <a:spcAft>
                <a:spcPts val="0"/>
              </a:spcAft>
              <a:buNone/>
            </a:pPr>
            <a:r>
              <a:rPr lang="en" sz="2400"/>
              <a:t>(you should have set this up by now)</a:t>
            </a:r>
            <a:endParaRPr sz="2400"/>
          </a:p>
        </p:txBody>
      </p:sp>
      <p:sp>
        <p:nvSpPr>
          <p:cNvPr id="246" name="Google Shape;246;p35"/>
          <p:cNvSpPr txBox="1"/>
          <p:nvPr/>
        </p:nvSpPr>
        <p:spPr>
          <a:xfrm>
            <a:off x="484825" y="1982225"/>
            <a:ext cx="84690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u="sng">
                <a:solidFill>
                  <a:schemeClr val="hlink"/>
                </a:solidFill>
              </a:rPr>
              <a:t>https://uofu.service-now.com/it?id=uu_kb_article&amp;sys_id=3b8f74b81ba2b810247ceac0604bcb07</a:t>
            </a:r>
            <a:endParaRPr sz="1500" u="sng">
              <a:solidFill>
                <a:schemeClr val="hlink"/>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Notes: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1. Look for the section called "</a:t>
            </a:r>
            <a:r>
              <a:rPr b="1" lang="en" sz="1500">
                <a:solidFill>
                  <a:srgbClr val="333333"/>
                </a:solidFill>
                <a:highlight>
                  <a:srgbClr val="FFFFFF"/>
                </a:highlight>
                <a:latin typeface="Open Sans"/>
                <a:ea typeface="Open Sans"/>
                <a:cs typeface="Open Sans"/>
                <a:sym typeface="Open Sans"/>
              </a:rPr>
              <a:t>GlobalProtect installation instructions</a:t>
            </a:r>
            <a:r>
              <a:rPr lang="en" sz="1500">
                <a:solidFill>
                  <a:schemeClr val="dk1"/>
                </a:solidFill>
              </a:rPr>
              <a:t>”</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2. Once that is installed, you will connect with your CIS credentials and the URL you want to use for the AnyConnect app is “</a:t>
            </a:r>
            <a:r>
              <a:rPr lang="en" sz="1500" u="sng">
                <a:solidFill>
                  <a:schemeClr val="hlink"/>
                </a:solidFill>
                <a:hlinkClick r:id="rId3"/>
              </a:rPr>
              <a:t>vpnaccess.utah.edu</a:t>
            </a:r>
            <a:r>
              <a:rPr lang="en" sz="1500">
                <a:solidFill>
                  <a:schemeClr val="dk1"/>
                </a:solidFill>
              </a:rPr>
              <a:t>”</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3. I imagine all of you have 2FA setup. You just add “push” as your second password and this will ping your phone or whatever to verify the 2FA.</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6"/>
          <p:cNvPicPr preferRelativeResize="0"/>
          <p:nvPr/>
        </p:nvPicPr>
        <p:blipFill>
          <a:blip r:embed="rId3">
            <a:alphaModFix/>
          </a:blip>
          <a:stretch>
            <a:fillRect/>
          </a:stretch>
        </p:blipFill>
        <p:spPr>
          <a:xfrm>
            <a:off x="1692775" y="1195675"/>
            <a:ext cx="5162550" cy="304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Launching Terminal for OSX</a:t>
            </a:r>
            <a:endParaRPr/>
          </a:p>
        </p:txBody>
      </p:sp>
      <p:pic>
        <p:nvPicPr>
          <p:cNvPr descr="Untitled.png" id="257" name="Google Shape;257;p37"/>
          <p:cNvPicPr preferRelativeResize="0"/>
          <p:nvPr/>
        </p:nvPicPr>
        <p:blipFill>
          <a:blip r:embed="rId3">
            <a:alphaModFix/>
          </a:blip>
          <a:stretch>
            <a:fillRect/>
          </a:stretch>
        </p:blipFill>
        <p:spPr>
          <a:xfrm>
            <a:off x="0" y="1071025"/>
            <a:ext cx="5653323" cy="3584699"/>
          </a:xfrm>
          <a:prstGeom prst="rect">
            <a:avLst/>
          </a:prstGeom>
          <a:noFill/>
          <a:ln>
            <a:noFill/>
          </a:ln>
        </p:spPr>
      </p:pic>
      <p:sp>
        <p:nvSpPr>
          <p:cNvPr id="258" name="Google Shape;258;p37"/>
          <p:cNvSpPr txBox="1"/>
          <p:nvPr/>
        </p:nvSpPr>
        <p:spPr>
          <a:xfrm>
            <a:off x="5653325" y="1364350"/>
            <a:ext cx="3490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ssh </a:t>
            </a:r>
            <a:r>
              <a:rPr lang="en">
                <a:solidFill>
                  <a:srgbClr val="FF0000"/>
                </a:solidFill>
                <a:latin typeface="Consolas"/>
                <a:ea typeface="Consolas"/>
                <a:cs typeface="Consolas"/>
                <a:sym typeface="Consolas"/>
              </a:rPr>
              <a:t>uNID</a:t>
            </a:r>
            <a:r>
              <a:rPr lang="en">
                <a:latin typeface="Consolas"/>
                <a:ea typeface="Consolas"/>
                <a:cs typeface="Consolas"/>
                <a:sym typeface="Consolas"/>
              </a:rPr>
              <a:t>@malibu.genetics.utah.edu   </a:t>
            </a:r>
            <a:endParaRPr>
              <a:latin typeface="Consolas"/>
              <a:ea typeface="Consolas"/>
              <a:cs typeface="Consolas"/>
              <a:sym typeface="Consolas"/>
            </a:endParaRPr>
          </a:p>
        </p:txBody>
      </p:sp>
      <p:cxnSp>
        <p:nvCxnSpPr>
          <p:cNvPr id="259" name="Google Shape;259;p37"/>
          <p:cNvCxnSpPr/>
          <p:nvPr/>
        </p:nvCxnSpPr>
        <p:spPr>
          <a:xfrm rot="10800000">
            <a:off x="3120675" y="1592950"/>
            <a:ext cx="2452800" cy="0"/>
          </a:xfrm>
          <a:prstGeom prst="straightConnector1">
            <a:avLst/>
          </a:prstGeom>
          <a:noFill/>
          <a:ln cap="flat" cmpd="sng" w="9525">
            <a:solidFill>
              <a:srgbClr val="FF0000"/>
            </a:solidFill>
            <a:prstDash val="solid"/>
            <a:round/>
            <a:headEnd len="med" w="med" type="none"/>
            <a:tailEnd len="med" w="med" type="triangle"/>
          </a:ln>
        </p:spPr>
      </p:cxnSp>
      <p:sp>
        <p:nvSpPr>
          <p:cNvPr id="260" name="Google Shape;260;p37"/>
          <p:cNvSpPr txBox="1"/>
          <p:nvPr/>
        </p:nvSpPr>
        <p:spPr>
          <a:xfrm>
            <a:off x="6030675" y="1966675"/>
            <a:ext cx="3000000" cy="58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username@hostname </a:t>
            </a:r>
            <a:endParaRPr>
              <a:solidFill>
                <a:schemeClr val="dk1"/>
              </a:solidFill>
              <a:latin typeface="Consolas"/>
              <a:ea typeface="Consolas"/>
              <a:cs typeface="Consolas"/>
              <a:sym typeface="Consolas"/>
            </a:endParaRPr>
          </a:p>
        </p:txBody>
      </p:sp>
      <p:cxnSp>
        <p:nvCxnSpPr>
          <p:cNvPr id="261" name="Google Shape;261;p37"/>
          <p:cNvCxnSpPr/>
          <p:nvPr/>
        </p:nvCxnSpPr>
        <p:spPr>
          <a:xfrm rot="10800000">
            <a:off x="6415400" y="1770725"/>
            <a:ext cx="87000" cy="377400"/>
          </a:xfrm>
          <a:prstGeom prst="straightConnector1">
            <a:avLst/>
          </a:prstGeom>
          <a:noFill/>
          <a:ln cap="flat" cmpd="sng" w="9525">
            <a:solidFill>
              <a:srgbClr val="1155CC"/>
            </a:solidFill>
            <a:prstDash val="solid"/>
            <a:round/>
            <a:headEnd len="med" w="med" type="none"/>
            <a:tailEnd len="med" w="med" type="triangle"/>
          </a:ln>
        </p:spPr>
      </p:cxnSp>
      <p:cxnSp>
        <p:nvCxnSpPr>
          <p:cNvPr id="262" name="Google Shape;262;p37"/>
          <p:cNvCxnSpPr>
            <a:endCxn id="258" idx="2"/>
          </p:cNvCxnSpPr>
          <p:nvPr/>
        </p:nvCxnSpPr>
        <p:spPr>
          <a:xfrm flipH="1" rot="10800000">
            <a:off x="7293425" y="1821550"/>
            <a:ext cx="105300" cy="297600"/>
          </a:xfrm>
          <a:prstGeom prst="straightConnector1">
            <a:avLst/>
          </a:prstGeom>
          <a:noFill/>
          <a:ln cap="flat" cmpd="sng" w="9525">
            <a:solidFill>
              <a:srgbClr val="1155CC"/>
            </a:solidFill>
            <a:prstDash val="solid"/>
            <a:round/>
            <a:headEnd len="med" w="med" type="none"/>
            <a:tailEnd len="med" w="med" type="triangle"/>
          </a:ln>
        </p:spPr>
      </p:cxnSp>
      <p:cxnSp>
        <p:nvCxnSpPr>
          <p:cNvPr id="263" name="Google Shape;263;p37"/>
          <p:cNvCxnSpPr/>
          <p:nvPr/>
        </p:nvCxnSpPr>
        <p:spPr>
          <a:xfrm rot="10800000">
            <a:off x="6625875" y="1741800"/>
            <a:ext cx="319200" cy="391800"/>
          </a:xfrm>
          <a:prstGeom prst="straightConnector1">
            <a:avLst/>
          </a:prstGeom>
          <a:noFill/>
          <a:ln cap="flat" cmpd="sng" w="9525">
            <a:solidFill>
              <a:srgbClr val="1155CC"/>
            </a:solidFill>
            <a:prstDash val="solid"/>
            <a:round/>
            <a:headEnd len="med" w="med" type="none"/>
            <a:tailEnd len="med" w="med" type="triangle"/>
          </a:ln>
        </p:spPr>
      </p:cxnSp>
      <p:sp>
        <p:nvSpPr>
          <p:cNvPr id="264" name="Google Shape;264;p37"/>
          <p:cNvSpPr txBox="1"/>
          <p:nvPr/>
        </p:nvSpPr>
        <p:spPr>
          <a:xfrm>
            <a:off x="5653325" y="3116950"/>
            <a:ext cx="3490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Once you have typed this command (your first UNIX command!), hit Enter.</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You will then be prompted for a password: use your CIS password</a:t>
            </a:r>
            <a:endParaRPr>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Launching Putty for Windows</a:t>
            </a:r>
            <a:endParaRPr/>
          </a:p>
        </p:txBody>
      </p:sp>
      <p:pic>
        <p:nvPicPr>
          <p:cNvPr id="270" name="Google Shape;270;p38"/>
          <p:cNvPicPr preferRelativeResize="0"/>
          <p:nvPr/>
        </p:nvPicPr>
        <p:blipFill>
          <a:blip r:embed="rId3">
            <a:alphaModFix/>
          </a:blip>
          <a:stretch>
            <a:fillRect/>
          </a:stretch>
        </p:blipFill>
        <p:spPr>
          <a:xfrm>
            <a:off x="473250" y="918625"/>
            <a:ext cx="3832181" cy="3920075"/>
          </a:xfrm>
          <a:prstGeom prst="rect">
            <a:avLst/>
          </a:prstGeom>
          <a:noFill/>
          <a:ln>
            <a:noFill/>
          </a:ln>
        </p:spPr>
      </p:pic>
      <p:sp>
        <p:nvSpPr>
          <p:cNvPr id="271" name="Google Shape;271;p38"/>
          <p:cNvSpPr txBox="1"/>
          <p:nvPr/>
        </p:nvSpPr>
        <p:spPr>
          <a:xfrm>
            <a:off x="4963875" y="1516750"/>
            <a:ext cx="30000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malibu.genetics.utah.edu</a:t>
            </a:r>
            <a:endParaRPr>
              <a:latin typeface="Consolas"/>
              <a:ea typeface="Consolas"/>
              <a:cs typeface="Consolas"/>
              <a:sym typeface="Consolas"/>
            </a:endParaRPr>
          </a:p>
        </p:txBody>
      </p:sp>
      <p:sp>
        <p:nvSpPr>
          <p:cNvPr id="272" name="Google Shape;272;p38"/>
          <p:cNvSpPr/>
          <p:nvPr/>
        </p:nvSpPr>
        <p:spPr>
          <a:xfrm>
            <a:off x="3472550" y="2068300"/>
            <a:ext cx="450000" cy="391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 name="Google Shape;273;p38"/>
          <p:cNvCxnSpPr>
            <a:stCxn id="271" idx="1"/>
          </p:cNvCxnSpPr>
          <p:nvPr/>
        </p:nvCxnSpPr>
        <p:spPr>
          <a:xfrm flipH="1">
            <a:off x="2852175" y="1745350"/>
            <a:ext cx="2111700" cy="214200"/>
          </a:xfrm>
          <a:prstGeom prst="straightConnector1">
            <a:avLst/>
          </a:prstGeom>
          <a:noFill/>
          <a:ln cap="flat" cmpd="sng" w="9525">
            <a:solidFill>
              <a:srgbClr val="FF0000"/>
            </a:solidFill>
            <a:prstDash val="solid"/>
            <a:round/>
            <a:headEnd len="med" w="med" type="none"/>
            <a:tailEnd len="med" w="med" type="triangle"/>
          </a:ln>
        </p:spPr>
      </p:cxnSp>
      <p:sp>
        <p:nvSpPr>
          <p:cNvPr id="274" name="Google Shape;274;p38"/>
          <p:cNvSpPr txBox="1"/>
          <p:nvPr/>
        </p:nvSpPr>
        <p:spPr>
          <a:xfrm>
            <a:off x="4963875" y="2583550"/>
            <a:ext cx="30000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Save as “malibu”</a:t>
            </a:r>
            <a:endParaRPr>
              <a:latin typeface="Consolas"/>
              <a:ea typeface="Consolas"/>
              <a:cs typeface="Consolas"/>
              <a:sym typeface="Consolas"/>
            </a:endParaRPr>
          </a:p>
        </p:txBody>
      </p:sp>
      <p:cxnSp>
        <p:nvCxnSpPr>
          <p:cNvPr id="275" name="Google Shape;275;p38"/>
          <p:cNvCxnSpPr>
            <a:stCxn id="274" idx="1"/>
          </p:cNvCxnSpPr>
          <p:nvPr/>
        </p:nvCxnSpPr>
        <p:spPr>
          <a:xfrm flipH="1">
            <a:off x="1981275" y="2812150"/>
            <a:ext cx="2982600" cy="32700"/>
          </a:xfrm>
          <a:prstGeom prst="straightConnector1">
            <a:avLst/>
          </a:prstGeom>
          <a:noFill/>
          <a:ln cap="flat" cmpd="sng" w="9525">
            <a:solidFill>
              <a:srgbClr val="FF0000"/>
            </a:solidFill>
            <a:prstDash val="solid"/>
            <a:round/>
            <a:headEnd len="med" w="med" type="none"/>
            <a:tailEnd len="med" w="med" type="triangle"/>
          </a:ln>
        </p:spPr>
      </p:cxnSp>
      <p:cxnSp>
        <p:nvCxnSpPr>
          <p:cNvPr id="276" name="Google Shape;276;p38"/>
          <p:cNvCxnSpPr>
            <a:stCxn id="274" idx="1"/>
          </p:cNvCxnSpPr>
          <p:nvPr/>
        </p:nvCxnSpPr>
        <p:spPr>
          <a:xfrm flipH="1">
            <a:off x="4129275" y="2812150"/>
            <a:ext cx="834600" cy="442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Launching Putty for Windows</a:t>
            </a:r>
            <a:endParaRPr/>
          </a:p>
        </p:txBody>
      </p:sp>
      <p:pic>
        <p:nvPicPr>
          <p:cNvPr id="282" name="Google Shape;282;p39"/>
          <p:cNvPicPr preferRelativeResize="0"/>
          <p:nvPr/>
        </p:nvPicPr>
        <p:blipFill>
          <a:blip r:embed="rId3">
            <a:alphaModFix/>
          </a:blip>
          <a:stretch>
            <a:fillRect/>
          </a:stretch>
        </p:blipFill>
        <p:spPr>
          <a:xfrm>
            <a:off x="457200" y="1299625"/>
            <a:ext cx="5229800" cy="3399375"/>
          </a:xfrm>
          <a:prstGeom prst="rect">
            <a:avLst/>
          </a:prstGeom>
          <a:noFill/>
          <a:ln cap="flat" cmpd="sng" w="9525">
            <a:solidFill>
              <a:srgbClr val="FF0000"/>
            </a:solidFill>
            <a:prstDash val="solid"/>
            <a:round/>
            <a:headEnd len="sm" w="sm" type="none"/>
            <a:tailEnd len="sm" w="sm" type="none"/>
          </a:ln>
        </p:spPr>
      </p:pic>
      <p:cxnSp>
        <p:nvCxnSpPr>
          <p:cNvPr id="283" name="Google Shape;283;p39"/>
          <p:cNvCxnSpPr/>
          <p:nvPr/>
        </p:nvCxnSpPr>
        <p:spPr>
          <a:xfrm>
            <a:off x="769250" y="1455050"/>
            <a:ext cx="1016100" cy="0"/>
          </a:xfrm>
          <a:prstGeom prst="straightConnector1">
            <a:avLst/>
          </a:prstGeom>
          <a:noFill/>
          <a:ln cap="flat" cmpd="sng" w="28575">
            <a:solidFill>
              <a:srgbClr val="FF0000"/>
            </a:solidFill>
            <a:prstDash val="solid"/>
            <a:round/>
            <a:headEnd len="med" w="med" type="none"/>
            <a:tailEnd len="med" w="med" type="none"/>
          </a:ln>
        </p:spPr>
      </p:cxnSp>
      <p:sp>
        <p:nvSpPr>
          <p:cNvPr id="284" name="Google Shape;284;p39"/>
          <p:cNvSpPr txBox="1"/>
          <p:nvPr/>
        </p:nvSpPr>
        <p:spPr>
          <a:xfrm>
            <a:off x="391875" y="907150"/>
            <a:ext cx="30000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malibu.genetics.utah.edu</a:t>
            </a:r>
            <a:endParaRPr>
              <a:latin typeface="Consolas"/>
              <a:ea typeface="Consolas"/>
              <a:cs typeface="Consolas"/>
              <a:sym typeface="Consolas"/>
            </a:endParaRPr>
          </a:p>
        </p:txBody>
      </p:sp>
      <p:sp>
        <p:nvSpPr>
          <p:cNvPr id="285" name="Google Shape;285;p39"/>
          <p:cNvSpPr txBox="1"/>
          <p:nvPr/>
        </p:nvSpPr>
        <p:spPr>
          <a:xfrm>
            <a:off x="5878275" y="1516750"/>
            <a:ext cx="30000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latin typeface="Consolas"/>
                <a:ea typeface="Consolas"/>
                <a:cs typeface="Consolas"/>
                <a:sym typeface="Consolas"/>
              </a:rPr>
              <a:t>Your</a:t>
            </a:r>
            <a:r>
              <a:rPr lang="en">
                <a:latin typeface="Consolas"/>
                <a:ea typeface="Consolas"/>
                <a:cs typeface="Consolas"/>
                <a:sym typeface="Consolas"/>
              </a:rPr>
              <a:t> uNID (e.g., u1002281),</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Hit enter.</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Then enter your CIS password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when prompted.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Hit enter</a:t>
            </a:r>
            <a:endParaRPr>
              <a:latin typeface="Consolas"/>
              <a:ea typeface="Consolas"/>
              <a:cs typeface="Consolas"/>
              <a:sym typeface="Consolas"/>
            </a:endParaRPr>
          </a:p>
        </p:txBody>
      </p:sp>
      <p:cxnSp>
        <p:nvCxnSpPr>
          <p:cNvPr id="286" name="Google Shape;286;p39"/>
          <p:cNvCxnSpPr>
            <a:stCxn id="285" idx="1"/>
          </p:cNvCxnSpPr>
          <p:nvPr/>
        </p:nvCxnSpPr>
        <p:spPr>
          <a:xfrm rot="10800000">
            <a:off x="1705275" y="1741750"/>
            <a:ext cx="4173000" cy="3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The Unix file system. A tree just like OSX and Windows</a:t>
            </a:r>
            <a:endParaRPr sz="3800"/>
          </a:p>
        </p:txBody>
      </p:sp>
      <p:pic>
        <p:nvPicPr>
          <p:cNvPr id="292" name="Google Shape;292;p40"/>
          <p:cNvPicPr preferRelativeResize="0"/>
          <p:nvPr/>
        </p:nvPicPr>
        <p:blipFill>
          <a:blip r:embed="rId3">
            <a:alphaModFix/>
          </a:blip>
          <a:stretch>
            <a:fillRect/>
          </a:stretch>
        </p:blipFill>
        <p:spPr>
          <a:xfrm>
            <a:off x="4896900" y="1621875"/>
            <a:ext cx="3935400" cy="2496450"/>
          </a:xfrm>
          <a:prstGeom prst="rect">
            <a:avLst/>
          </a:prstGeom>
          <a:noFill/>
          <a:ln>
            <a:noFill/>
          </a:ln>
        </p:spPr>
      </p:pic>
      <p:pic>
        <p:nvPicPr>
          <p:cNvPr id="293" name="Google Shape;293;p40"/>
          <p:cNvPicPr preferRelativeResize="0"/>
          <p:nvPr/>
        </p:nvPicPr>
        <p:blipFill>
          <a:blip r:embed="rId4">
            <a:alphaModFix/>
          </a:blip>
          <a:stretch>
            <a:fillRect/>
          </a:stretch>
        </p:blipFill>
        <p:spPr>
          <a:xfrm>
            <a:off x="152400" y="1375825"/>
            <a:ext cx="4103021" cy="27425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a:t>
            </a:r>
            <a:r>
              <a:rPr lang="en" sz="3600">
                <a:solidFill>
                  <a:srgbClr val="38761D"/>
                </a:solidFill>
                <a:latin typeface="Consolas"/>
                <a:ea typeface="Consolas"/>
                <a:cs typeface="Consolas"/>
                <a:sym typeface="Consolas"/>
              </a:rPr>
              <a:t>ls</a:t>
            </a:r>
            <a:r>
              <a:rPr lang="en" sz="3600"/>
              <a:t> command (</a:t>
            </a:r>
            <a:r>
              <a:rPr lang="en" sz="3600" u="sng"/>
              <a:t>l</a:t>
            </a:r>
            <a:r>
              <a:rPr lang="en" sz="3600"/>
              <a:t>i</a:t>
            </a:r>
            <a:r>
              <a:rPr lang="en" sz="3600" u="sng"/>
              <a:t>s</a:t>
            </a:r>
            <a:r>
              <a:rPr lang="en" sz="3600"/>
              <a:t>t files and directories)</a:t>
            </a:r>
            <a:endParaRPr sz="3600"/>
          </a:p>
          <a:p>
            <a:pPr indent="0" lvl="0" marL="0" rtl="0" algn="l">
              <a:spcBef>
                <a:spcPts val="0"/>
              </a:spcBef>
              <a:spcAft>
                <a:spcPts val="0"/>
              </a:spcAft>
              <a:buNone/>
            </a:pPr>
            <a:r>
              <a:rPr lang="en" sz="1800"/>
              <a:t>(What files and directories can be found in the current directory?)</a:t>
            </a:r>
            <a:endParaRPr sz="1800"/>
          </a:p>
        </p:txBody>
      </p:sp>
      <p:sp>
        <p:nvSpPr>
          <p:cNvPr id="299" name="Google Shape;299;p41"/>
          <p:cNvSpPr txBox="1"/>
          <p:nvPr/>
        </p:nvSpPr>
        <p:spPr>
          <a:xfrm>
            <a:off x="8382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Example Unix file system (a “tree”)</a:t>
            </a:r>
            <a:endParaRPr/>
          </a:p>
        </p:txBody>
      </p:sp>
      <p:grpSp>
        <p:nvGrpSpPr>
          <p:cNvPr id="300" name="Google Shape;300;p41"/>
          <p:cNvGrpSpPr/>
          <p:nvPr/>
        </p:nvGrpSpPr>
        <p:grpSpPr>
          <a:xfrm>
            <a:off x="2499350" y="1658325"/>
            <a:ext cx="675775" cy="545000"/>
            <a:chOff x="2118350" y="2420325"/>
            <a:chExt cx="675775" cy="545000"/>
          </a:xfrm>
        </p:grpSpPr>
        <p:pic>
          <p:nvPicPr>
            <p:cNvPr id="301" name="Google Shape;301;p4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02" name="Google Shape;302;p4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a:t>
              </a:r>
              <a:endParaRPr sz="1200"/>
            </a:p>
          </p:txBody>
        </p:sp>
      </p:grpSp>
      <p:grpSp>
        <p:nvGrpSpPr>
          <p:cNvPr id="303" name="Google Shape;303;p41"/>
          <p:cNvGrpSpPr/>
          <p:nvPr/>
        </p:nvGrpSpPr>
        <p:grpSpPr>
          <a:xfrm>
            <a:off x="1203950" y="2420325"/>
            <a:ext cx="675775" cy="545000"/>
            <a:chOff x="2118350" y="2420325"/>
            <a:chExt cx="675775" cy="545000"/>
          </a:xfrm>
        </p:grpSpPr>
        <p:pic>
          <p:nvPicPr>
            <p:cNvPr id="304" name="Google Shape;304;p4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05" name="Google Shape;305;p4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home</a:t>
              </a:r>
              <a:endParaRPr sz="1200"/>
            </a:p>
          </p:txBody>
        </p:sp>
      </p:grpSp>
      <p:grpSp>
        <p:nvGrpSpPr>
          <p:cNvPr id="306" name="Google Shape;306;p41"/>
          <p:cNvGrpSpPr/>
          <p:nvPr/>
        </p:nvGrpSpPr>
        <p:grpSpPr>
          <a:xfrm>
            <a:off x="2499350" y="2420325"/>
            <a:ext cx="675775" cy="545000"/>
            <a:chOff x="2118350" y="2420325"/>
            <a:chExt cx="675775" cy="545000"/>
          </a:xfrm>
        </p:grpSpPr>
        <p:pic>
          <p:nvPicPr>
            <p:cNvPr id="307" name="Google Shape;307;p4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08" name="Google Shape;308;p4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bin</a:t>
              </a:r>
              <a:endParaRPr sz="1200"/>
            </a:p>
          </p:txBody>
        </p:sp>
      </p:grpSp>
      <p:grpSp>
        <p:nvGrpSpPr>
          <p:cNvPr id="309" name="Google Shape;309;p41"/>
          <p:cNvGrpSpPr/>
          <p:nvPr/>
        </p:nvGrpSpPr>
        <p:grpSpPr>
          <a:xfrm>
            <a:off x="3261350" y="2420325"/>
            <a:ext cx="675775" cy="545000"/>
            <a:chOff x="2118350" y="2420325"/>
            <a:chExt cx="675775" cy="545000"/>
          </a:xfrm>
        </p:grpSpPr>
        <p:pic>
          <p:nvPicPr>
            <p:cNvPr id="310" name="Google Shape;310;p4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11" name="Google Shape;311;p4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vol</a:t>
              </a:r>
              <a:endParaRPr sz="1200"/>
            </a:p>
          </p:txBody>
        </p:sp>
      </p:grpSp>
      <p:cxnSp>
        <p:nvCxnSpPr>
          <p:cNvPr id="312" name="Google Shape;312;p41"/>
          <p:cNvCxnSpPr>
            <a:stCxn id="304" idx="0"/>
            <a:endCxn id="301" idx="2"/>
          </p:cNvCxnSpPr>
          <p:nvPr/>
        </p:nvCxnSpPr>
        <p:spPr>
          <a:xfrm flipH="1" rot="10800000">
            <a:off x="1476450" y="2203425"/>
            <a:ext cx="1295400" cy="21690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p41"/>
          <p:cNvCxnSpPr/>
          <p:nvPr/>
        </p:nvCxnSpPr>
        <p:spPr>
          <a:xfrm>
            <a:off x="2771850" y="2203425"/>
            <a:ext cx="0" cy="21690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41"/>
          <p:cNvCxnSpPr/>
          <p:nvPr/>
        </p:nvCxnSpPr>
        <p:spPr>
          <a:xfrm>
            <a:off x="2771850" y="2203325"/>
            <a:ext cx="762000" cy="21690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41"/>
          <p:cNvCxnSpPr>
            <a:endCxn id="316" idx="0"/>
          </p:cNvCxnSpPr>
          <p:nvPr/>
        </p:nvCxnSpPr>
        <p:spPr>
          <a:xfrm flipH="1">
            <a:off x="10192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41"/>
          <p:cNvCxnSpPr>
            <a:endCxn id="318" idx="0"/>
          </p:cNvCxnSpPr>
          <p:nvPr/>
        </p:nvCxnSpPr>
        <p:spPr>
          <a:xfrm>
            <a:off x="1418550" y="3005925"/>
            <a:ext cx="286500" cy="100200"/>
          </a:xfrm>
          <a:prstGeom prst="straightConnector1">
            <a:avLst/>
          </a:prstGeom>
          <a:noFill/>
          <a:ln cap="flat" cmpd="sng" w="9525">
            <a:solidFill>
              <a:schemeClr val="dk2"/>
            </a:solidFill>
            <a:prstDash val="solid"/>
            <a:round/>
            <a:headEnd len="med" w="med" type="none"/>
            <a:tailEnd len="med" w="med" type="none"/>
          </a:ln>
        </p:spPr>
      </p:cxnSp>
      <p:grpSp>
        <p:nvGrpSpPr>
          <p:cNvPr id="319" name="Google Shape;319;p41"/>
          <p:cNvGrpSpPr/>
          <p:nvPr/>
        </p:nvGrpSpPr>
        <p:grpSpPr>
          <a:xfrm>
            <a:off x="746750" y="3106125"/>
            <a:ext cx="675775" cy="545000"/>
            <a:chOff x="2118350" y="2420325"/>
            <a:chExt cx="675775" cy="545000"/>
          </a:xfrm>
        </p:grpSpPr>
        <p:pic>
          <p:nvPicPr>
            <p:cNvPr id="316" name="Google Shape;316;p4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20" name="Google Shape;320;p4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luke</a:t>
              </a:r>
              <a:endParaRPr sz="1000"/>
            </a:p>
          </p:txBody>
        </p:sp>
      </p:grpSp>
      <p:grpSp>
        <p:nvGrpSpPr>
          <p:cNvPr id="321" name="Google Shape;321;p41"/>
          <p:cNvGrpSpPr/>
          <p:nvPr/>
        </p:nvGrpSpPr>
        <p:grpSpPr>
          <a:xfrm>
            <a:off x="1432550" y="3106125"/>
            <a:ext cx="675775" cy="545000"/>
            <a:chOff x="2118350" y="2420325"/>
            <a:chExt cx="675775" cy="545000"/>
          </a:xfrm>
        </p:grpSpPr>
        <p:pic>
          <p:nvPicPr>
            <p:cNvPr id="318" name="Google Shape;318;p4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22" name="Google Shape;322;p4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leia</a:t>
              </a:r>
              <a:endParaRPr sz="1000"/>
            </a:p>
          </p:txBody>
        </p:sp>
      </p:grpSp>
      <p:cxnSp>
        <p:nvCxnSpPr>
          <p:cNvPr id="323" name="Google Shape;323;p41"/>
          <p:cNvCxnSpPr/>
          <p:nvPr/>
        </p:nvCxnSpPr>
        <p:spPr>
          <a:xfrm flipH="1">
            <a:off x="23908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41"/>
          <p:cNvCxnSpPr/>
          <p:nvPr/>
        </p:nvCxnSpPr>
        <p:spPr>
          <a:xfrm>
            <a:off x="2790150" y="3005925"/>
            <a:ext cx="286500" cy="100200"/>
          </a:xfrm>
          <a:prstGeom prst="straightConnector1">
            <a:avLst/>
          </a:prstGeom>
          <a:noFill/>
          <a:ln cap="flat" cmpd="sng" w="9525">
            <a:solidFill>
              <a:schemeClr val="dk2"/>
            </a:solidFill>
            <a:prstDash val="solid"/>
            <a:round/>
            <a:headEnd len="med" w="med" type="none"/>
            <a:tailEnd len="med" w="med" type="none"/>
          </a:ln>
        </p:spPr>
      </p:cxnSp>
      <p:sp>
        <p:nvSpPr>
          <p:cNvPr id="325" name="Google Shape;325;p41"/>
          <p:cNvSpPr txBox="1"/>
          <p:nvPr/>
        </p:nvSpPr>
        <p:spPr>
          <a:xfrm>
            <a:off x="2161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ls</a:t>
            </a:r>
            <a:endParaRPr/>
          </a:p>
        </p:txBody>
      </p:sp>
      <p:sp>
        <p:nvSpPr>
          <p:cNvPr id="326" name="Google Shape;326;p41"/>
          <p:cNvSpPr txBox="1"/>
          <p:nvPr/>
        </p:nvSpPr>
        <p:spPr>
          <a:xfrm>
            <a:off x="24659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head</a:t>
            </a:r>
            <a:endParaRPr/>
          </a:p>
        </p:txBody>
      </p:sp>
      <p:sp>
        <p:nvSpPr>
          <p:cNvPr id="327" name="Google Shape;327;p41"/>
          <p:cNvSpPr txBox="1"/>
          <p:nvPr/>
        </p:nvSpPr>
        <p:spPr>
          <a:xfrm>
            <a:off x="2923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cat</a:t>
            </a:r>
            <a:endParaRPr/>
          </a:p>
        </p:txBody>
      </p:sp>
      <p:cxnSp>
        <p:nvCxnSpPr>
          <p:cNvPr id="328" name="Google Shape;328;p41"/>
          <p:cNvCxnSpPr/>
          <p:nvPr/>
        </p:nvCxnSpPr>
        <p:spPr>
          <a:xfrm>
            <a:off x="2786250" y="2999625"/>
            <a:ext cx="0" cy="216900"/>
          </a:xfrm>
          <a:prstGeom prst="straightConnector1">
            <a:avLst/>
          </a:prstGeom>
          <a:noFill/>
          <a:ln cap="flat" cmpd="sng" w="9525">
            <a:solidFill>
              <a:schemeClr val="dk2"/>
            </a:solidFill>
            <a:prstDash val="solid"/>
            <a:round/>
            <a:headEnd len="med" w="med" type="none"/>
            <a:tailEnd len="med" w="med" type="none"/>
          </a:ln>
        </p:spPr>
      </p:cxnSp>
      <p:sp>
        <p:nvSpPr>
          <p:cNvPr id="329" name="Google Shape;329;p41"/>
          <p:cNvSpPr txBox="1"/>
          <p:nvPr/>
        </p:nvSpPr>
        <p:spPr>
          <a:xfrm>
            <a:off x="137150" y="4010900"/>
            <a:ext cx="7296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hi</a:t>
            </a:r>
            <a:r>
              <a:rPr lang="en" sz="1000">
                <a:solidFill>
                  <a:srgbClr val="38761D"/>
                </a:solidFill>
                <a:highlight>
                  <a:schemeClr val="lt1"/>
                </a:highlight>
                <a:latin typeface="Consolas"/>
                <a:ea typeface="Consolas"/>
                <a:cs typeface="Consolas"/>
                <a:sym typeface="Consolas"/>
              </a:rPr>
              <a:t>.txt</a:t>
            </a:r>
            <a:endParaRPr>
              <a:solidFill>
                <a:srgbClr val="38761D"/>
              </a:solidFill>
            </a:endParaRPr>
          </a:p>
        </p:txBody>
      </p:sp>
      <p:grpSp>
        <p:nvGrpSpPr>
          <p:cNvPr id="330" name="Google Shape;330;p41"/>
          <p:cNvGrpSpPr/>
          <p:nvPr/>
        </p:nvGrpSpPr>
        <p:grpSpPr>
          <a:xfrm>
            <a:off x="975350" y="3868125"/>
            <a:ext cx="675775" cy="545000"/>
            <a:chOff x="2118350" y="2420325"/>
            <a:chExt cx="675775" cy="545000"/>
          </a:xfrm>
        </p:grpSpPr>
        <p:pic>
          <p:nvPicPr>
            <p:cNvPr id="331" name="Google Shape;331;p4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32" name="Google Shape;332;p4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proj1</a:t>
              </a:r>
              <a:endParaRPr sz="1000"/>
            </a:p>
          </p:txBody>
        </p:sp>
      </p:grpSp>
      <p:sp>
        <p:nvSpPr>
          <p:cNvPr id="333" name="Google Shape;333;p41"/>
          <p:cNvSpPr txBox="1"/>
          <p:nvPr/>
        </p:nvSpPr>
        <p:spPr>
          <a:xfrm>
            <a:off x="12801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data2</a:t>
            </a:r>
            <a:r>
              <a:rPr lang="en" sz="1000">
                <a:solidFill>
                  <a:srgbClr val="38761D"/>
                </a:solidFill>
                <a:highlight>
                  <a:schemeClr val="lt1"/>
                </a:highlight>
                <a:latin typeface="Consolas"/>
                <a:ea typeface="Consolas"/>
                <a:cs typeface="Consolas"/>
                <a:sym typeface="Consolas"/>
              </a:rPr>
              <a:t>.txt</a:t>
            </a:r>
            <a:endParaRPr>
              <a:solidFill>
                <a:srgbClr val="38761D"/>
              </a:solidFill>
            </a:endParaRPr>
          </a:p>
        </p:txBody>
      </p:sp>
      <p:sp>
        <p:nvSpPr>
          <p:cNvPr id="334" name="Google Shape;334;p41"/>
          <p:cNvSpPr txBox="1"/>
          <p:nvPr/>
        </p:nvSpPr>
        <p:spPr>
          <a:xfrm>
            <a:off x="2133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data1.txt</a:t>
            </a:r>
            <a:endParaRPr>
              <a:solidFill>
                <a:srgbClr val="38761D"/>
              </a:solidFill>
            </a:endParaRPr>
          </a:p>
        </p:txBody>
      </p:sp>
      <p:cxnSp>
        <p:nvCxnSpPr>
          <p:cNvPr id="335" name="Google Shape;335;p41"/>
          <p:cNvCxnSpPr>
            <a:stCxn id="316" idx="2"/>
            <a:endCxn id="329" idx="0"/>
          </p:cNvCxnSpPr>
          <p:nvPr/>
        </p:nvCxnSpPr>
        <p:spPr>
          <a:xfrm flipH="1">
            <a:off x="502050" y="3651125"/>
            <a:ext cx="517200" cy="359700"/>
          </a:xfrm>
          <a:prstGeom prst="straightConnector1">
            <a:avLst/>
          </a:prstGeom>
          <a:noFill/>
          <a:ln cap="flat" cmpd="sng" w="9525">
            <a:solidFill>
              <a:schemeClr val="dk2"/>
            </a:solidFill>
            <a:prstDash val="solid"/>
            <a:round/>
            <a:headEnd len="med" w="med" type="none"/>
            <a:tailEnd len="med" w="med" type="none"/>
          </a:ln>
        </p:spPr>
      </p:cxnSp>
      <p:cxnSp>
        <p:nvCxnSpPr>
          <p:cNvPr id="336" name="Google Shape;336;p41"/>
          <p:cNvCxnSpPr>
            <a:stCxn id="316" idx="2"/>
          </p:cNvCxnSpPr>
          <p:nvPr/>
        </p:nvCxnSpPr>
        <p:spPr>
          <a:xfrm>
            <a:off x="1019250" y="3651125"/>
            <a:ext cx="258300" cy="23850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41"/>
          <p:cNvCxnSpPr/>
          <p:nvPr/>
        </p:nvCxnSpPr>
        <p:spPr>
          <a:xfrm flipH="1">
            <a:off x="627500" y="4447400"/>
            <a:ext cx="634800" cy="1731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41"/>
          <p:cNvCxnSpPr/>
          <p:nvPr/>
        </p:nvCxnSpPr>
        <p:spPr>
          <a:xfrm>
            <a:off x="1322325" y="4441551"/>
            <a:ext cx="372000" cy="1788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41"/>
          <p:cNvSpPr txBox="1"/>
          <p:nvPr/>
        </p:nvSpPr>
        <p:spPr>
          <a:xfrm>
            <a:off x="52578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Image we are user “luke”</a:t>
            </a:r>
            <a:endParaRPr/>
          </a:p>
        </p:txBody>
      </p:sp>
      <p:sp>
        <p:nvSpPr>
          <p:cNvPr id="340" name="Google Shape;340;p41"/>
          <p:cNvSpPr txBox="1"/>
          <p:nvPr/>
        </p:nvSpPr>
        <p:spPr>
          <a:xfrm>
            <a:off x="5257800" y="1555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ssh luke@malibu.genetics.utah.edu</a:t>
            </a:r>
            <a:endParaRPr b="1" sz="1000">
              <a:solidFill>
                <a:srgbClr val="333333"/>
              </a:solidFill>
              <a:highlight>
                <a:srgbClr val="FFFFFF"/>
              </a:highlight>
              <a:latin typeface="Consolas"/>
              <a:ea typeface="Consolas"/>
              <a:cs typeface="Consolas"/>
              <a:sym typeface="Consolas"/>
            </a:endParaRPr>
          </a:p>
        </p:txBody>
      </p:sp>
      <p:sp>
        <p:nvSpPr>
          <p:cNvPr id="341" name="Google Shape;341;p41"/>
          <p:cNvSpPr txBox="1"/>
          <p:nvPr/>
        </p:nvSpPr>
        <p:spPr>
          <a:xfrm>
            <a:off x="5257800" y="1936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hi.txt</a:t>
            </a:r>
            <a:r>
              <a:rPr b="1" lang="en" sz="1000">
                <a:solidFill>
                  <a:srgbClr val="38761D"/>
                </a:solidFill>
                <a:highlight>
                  <a:srgbClr val="FFFFFF"/>
                </a:highlight>
                <a:latin typeface="Consolas"/>
                <a:ea typeface="Consolas"/>
                <a:cs typeface="Consolas"/>
                <a:sym typeface="Consolas"/>
              </a:rPr>
              <a:t>   proj1 </a:t>
            </a:r>
            <a:endParaRPr b="1" sz="1000">
              <a:solidFill>
                <a:srgbClr val="38761D"/>
              </a:solidFill>
              <a:highlight>
                <a:srgbClr val="FFFFFF"/>
              </a:highlight>
              <a:latin typeface="Consolas"/>
              <a:ea typeface="Consolas"/>
              <a:cs typeface="Consolas"/>
              <a:sym typeface="Consolas"/>
            </a:endParaRPr>
          </a:p>
        </p:txBody>
      </p:sp>
      <p:cxnSp>
        <p:nvCxnSpPr>
          <p:cNvPr id="342" name="Google Shape;342;p41"/>
          <p:cNvCxnSpPr/>
          <p:nvPr/>
        </p:nvCxnSpPr>
        <p:spPr>
          <a:xfrm>
            <a:off x="428025" y="2423025"/>
            <a:ext cx="297300" cy="696600"/>
          </a:xfrm>
          <a:prstGeom prst="straightConnector1">
            <a:avLst/>
          </a:prstGeom>
          <a:noFill/>
          <a:ln cap="flat" cmpd="sng" w="28575">
            <a:solidFill>
              <a:srgbClr val="38761D"/>
            </a:solidFill>
            <a:prstDash val="solid"/>
            <a:round/>
            <a:headEnd len="med" w="med" type="none"/>
            <a:tailEnd len="med" w="med" type="triangle"/>
          </a:ln>
        </p:spPr>
      </p:cxnSp>
      <p:sp>
        <p:nvSpPr>
          <p:cNvPr id="343" name="Google Shape;343;p41"/>
          <p:cNvSpPr txBox="1"/>
          <p:nvPr/>
        </p:nvSpPr>
        <p:spPr>
          <a:xfrm rot="-1787259">
            <a:off x="144454" y="1793846"/>
            <a:ext cx="1744611" cy="4935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Luke’s home directory</a:t>
            </a:r>
            <a:endParaRPr/>
          </a:p>
        </p:txBody>
      </p:sp>
      <p:sp>
        <p:nvSpPr>
          <p:cNvPr id="344" name="Google Shape;344;p41"/>
          <p:cNvSpPr txBox="1"/>
          <p:nvPr/>
        </p:nvSpPr>
        <p:spPr>
          <a:xfrm rot="-591">
            <a:off x="6956579" y="18268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a:t>
            </a:r>
            <a:r>
              <a:rPr lang="en">
                <a:solidFill>
                  <a:srgbClr val="38761D"/>
                </a:solidFill>
                <a:highlight>
                  <a:schemeClr val="lt1"/>
                </a:highlight>
                <a:latin typeface="Economica"/>
                <a:ea typeface="Economica"/>
                <a:cs typeface="Economica"/>
                <a:sym typeface="Economica"/>
              </a:rPr>
              <a:t>uke’s home directory</a:t>
            </a:r>
            <a:endParaRPr/>
          </a:p>
        </p:txBody>
      </p:sp>
      <p:sp>
        <p:nvSpPr>
          <p:cNvPr id="345" name="Google Shape;345;p41"/>
          <p:cNvSpPr txBox="1"/>
          <p:nvPr/>
        </p:nvSpPr>
        <p:spPr>
          <a:xfrm rot="-626">
            <a:off x="3830575" y="1992568"/>
            <a:ext cx="1647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highlight>
                  <a:schemeClr val="lt1"/>
                </a:highlight>
                <a:latin typeface="Economica"/>
                <a:ea typeface="Economica"/>
                <a:cs typeface="Economica"/>
                <a:sym typeface="Economica"/>
              </a:rPr>
              <a:t>command</a:t>
            </a:r>
            <a:endParaRPr b="1">
              <a:highlight>
                <a:schemeClr val="lt1"/>
              </a:highlight>
              <a:latin typeface="Economica"/>
              <a:ea typeface="Economica"/>
              <a:cs typeface="Economica"/>
              <a:sym typeface="Economica"/>
            </a:endParaRPr>
          </a:p>
          <a:p>
            <a:pPr indent="0" lvl="0" marL="0" rtl="0" algn="l">
              <a:spcBef>
                <a:spcPts val="0"/>
              </a:spcBef>
              <a:spcAft>
                <a:spcPts val="0"/>
              </a:spcAft>
              <a:buNone/>
            </a:pPr>
            <a:r>
              <a:rPr b="1" lang="en">
                <a:solidFill>
                  <a:srgbClr val="38761D"/>
                </a:solidFill>
                <a:highlight>
                  <a:schemeClr val="lt1"/>
                </a:highlight>
                <a:latin typeface="Economica"/>
                <a:ea typeface="Economica"/>
                <a:cs typeface="Economica"/>
                <a:sym typeface="Economica"/>
              </a:rPr>
              <a:t>result to standard </a:t>
            </a:r>
            <a:endParaRPr b="1">
              <a:solidFill>
                <a:srgbClr val="38761D"/>
              </a:solidFill>
              <a:highlight>
                <a:schemeClr val="lt1"/>
              </a:highlight>
              <a:latin typeface="Economica"/>
              <a:ea typeface="Economica"/>
              <a:cs typeface="Economica"/>
              <a:sym typeface="Economica"/>
            </a:endParaRPr>
          </a:p>
          <a:p>
            <a:pPr indent="0" lvl="0" marL="0" rtl="0" algn="l">
              <a:spcBef>
                <a:spcPts val="0"/>
              </a:spcBef>
              <a:spcAft>
                <a:spcPts val="0"/>
              </a:spcAft>
              <a:buNone/>
            </a:pPr>
            <a:r>
              <a:rPr b="1" lang="en">
                <a:solidFill>
                  <a:srgbClr val="38761D"/>
                </a:solidFill>
                <a:highlight>
                  <a:schemeClr val="lt1"/>
                </a:highlight>
                <a:latin typeface="Economica"/>
                <a:ea typeface="Economica"/>
                <a:cs typeface="Economica"/>
                <a:sym typeface="Economica"/>
              </a:rPr>
              <a:t>output (stdout) </a:t>
            </a:r>
            <a:endParaRPr b="1">
              <a:solidFill>
                <a:srgbClr val="38761D"/>
              </a:solidFill>
              <a:highlight>
                <a:schemeClr val="lt1"/>
              </a:highlight>
              <a:latin typeface="Economica"/>
              <a:ea typeface="Economica"/>
              <a:cs typeface="Economica"/>
              <a:sym typeface="Economica"/>
            </a:endParaRPr>
          </a:p>
        </p:txBody>
      </p:sp>
      <p:cxnSp>
        <p:nvCxnSpPr>
          <p:cNvPr id="346" name="Google Shape;346;p41"/>
          <p:cNvCxnSpPr/>
          <p:nvPr/>
        </p:nvCxnSpPr>
        <p:spPr>
          <a:xfrm flipH="1" rot="10800000">
            <a:off x="4969400" y="2251700"/>
            <a:ext cx="265200" cy="127800"/>
          </a:xfrm>
          <a:prstGeom prst="straightConnector1">
            <a:avLst/>
          </a:prstGeom>
          <a:noFill/>
          <a:ln cap="flat" cmpd="sng" w="28575">
            <a:solidFill>
              <a:srgbClr val="38761D"/>
            </a:solidFill>
            <a:prstDash val="solid"/>
            <a:round/>
            <a:headEnd len="med" w="med" type="none"/>
            <a:tailEnd len="med" w="med" type="triangle"/>
          </a:ln>
        </p:spPr>
      </p:cxnSp>
      <p:cxnSp>
        <p:nvCxnSpPr>
          <p:cNvPr id="347" name="Google Shape;347;p41"/>
          <p:cNvCxnSpPr/>
          <p:nvPr/>
        </p:nvCxnSpPr>
        <p:spPr>
          <a:xfrm flipH="1" rot="10800000">
            <a:off x="4555875" y="2023250"/>
            <a:ext cx="602700" cy="153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75" name="Google Shape;75;p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To teach you the theory and fundamental analysis techniques underlying computational genomics research.</a:t>
            </a:r>
            <a:endParaRPr/>
          </a:p>
          <a:p>
            <a:pPr indent="-342900" lvl="0" marL="457200" rtl="0" algn="l">
              <a:spcBef>
                <a:spcPts val="0"/>
              </a:spcBef>
              <a:spcAft>
                <a:spcPts val="0"/>
              </a:spcAft>
              <a:buSzPts val="1800"/>
              <a:buAutoNum type="arabicPeriod"/>
            </a:pPr>
            <a:r>
              <a:rPr lang="en"/>
              <a:t>For you to leave this course empowered to improve and expedite your research.</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a:t>
            </a:r>
            <a:r>
              <a:rPr lang="en" sz="3600">
                <a:solidFill>
                  <a:srgbClr val="38761D"/>
                </a:solidFill>
                <a:latin typeface="Consolas"/>
                <a:ea typeface="Consolas"/>
                <a:cs typeface="Consolas"/>
                <a:sym typeface="Consolas"/>
              </a:rPr>
              <a:t>ls</a:t>
            </a:r>
            <a:r>
              <a:rPr lang="en" sz="3600"/>
              <a:t> command (</a:t>
            </a:r>
            <a:r>
              <a:rPr lang="en" sz="3600" u="sng"/>
              <a:t>l</a:t>
            </a:r>
            <a:r>
              <a:rPr lang="en" sz="3600"/>
              <a:t>i</a:t>
            </a:r>
            <a:r>
              <a:rPr lang="en" sz="3600" u="sng"/>
              <a:t>s</a:t>
            </a:r>
            <a:r>
              <a:rPr lang="en" sz="3600"/>
              <a:t>t files and directories)</a:t>
            </a:r>
            <a:endParaRPr sz="3600"/>
          </a:p>
          <a:p>
            <a:pPr indent="0" lvl="0" marL="0" rtl="0" algn="l">
              <a:spcBef>
                <a:spcPts val="0"/>
              </a:spcBef>
              <a:spcAft>
                <a:spcPts val="0"/>
              </a:spcAft>
              <a:buNone/>
            </a:pPr>
            <a:r>
              <a:rPr lang="en" sz="1800"/>
              <a:t>(What files and directories can be found in the current directory?)</a:t>
            </a:r>
            <a:endParaRPr sz="1800"/>
          </a:p>
        </p:txBody>
      </p:sp>
      <p:sp>
        <p:nvSpPr>
          <p:cNvPr id="353" name="Google Shape;353;p42"/>
          <p:cNvSpPr txBox="1"/>
          <p:nvPr/>
        </p:nvSpPr>
        <p:spPr>
          <a:xfrm>
            <a:off x="8382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Example Unix file system (a “tree”)</a:t>
            </a:r>
            <a:endParaRPr/>
          </a:p>
        </p:txBody>
      </p:sp>
      <p:grpSp>
        <p:nvGrpSpPr>
          <p:cNvPr id="354" name="Google Shape;354;p42"/>
          <p:cNvGrpSpPr/>
          <p:nvPr/>
        </p:nvGrpSpPr>
        <p:grpSpPr>
          <a:xfrm>
            <a:off x="2499350" y="1658325"/>
            <a:ext cx="675775" cy="545000"/>
            <a:chOff x="2118350" y="2420325"/>
            <a:chExt cx="675775" cy="545000"/>
          </a:xfrm>
        </p:grpSpPr>
        <p:pic>
          <p:nvPicPr>
            <p:cNvPr id="355" name="Google Shape;355;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56" name="Google Shape;356;p42"/>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root</a:t>
              </a:r>
              <a:endParaRPr sz="1200"/>
            </a:p>
          </p:txBody>
        </p:sp>
      </p:grpSp>
      <p:grpSp>
        <p:nvGrpSpPr>
          <p:cNvPr id="357" name="Google Shape;357;p42"/>
          <p:cNvGrpSpPr/>
          <p:nvPr/>
        </p:nvGrpSpPr>
        <p:grpSpPr>
          <a:xfrm>
            <a:off x="1203950" y="2420325"/>
            <a:ext cx="675775" cy="545000"/>
            <a:chOff x="2118350" y="2420325"/>
            <a:chExt cx="675775" cy="545000"/>
          </a:xfrm>
        </p:grpSpPr>
        <p:pic>
          <p:nvPicPr>
            <p:cNvPr id="358" name="Google Shape;358;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59" name="Google Shape;359;p42"/>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home</a:t>
              </a:r>
              <a:endParaRPr sz="1200"/>
            </a:p>
          </p:txBody>
        </p:sp>
      </p:grpSp>
      <p:grpSp>
        <p:nvGrpSpPr>
          <p:cNvPr id="360" name="Google Shape;360;p42"/>
          <p:cNvGrpSpPr/>
          <p:nvPr/>
        </p:nvGrpSpPr>
        <p:grpSpPr>
          <a:xfrm>
            <a:off x="2499350" y="2420325"/>
            <a:ext cx="675775" cy="545000"/>
            <a:chOff x="2118350" y="2420325"/>
            <a:chExt cx="675775" cy="545000"/>
          </a:xfrm>
        </p:grpSpPr>
        <p:pic>
          <p:nvPicPr>
            <p:cNvPr id="361" name="Google Shape;361;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62" name="Google Shape;362;p42"/>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bin</a:t>
              </a:r>
              <a:endParaRPr sz="1200"/>
            </a:p>
          </p:txBody>
        </p:sp>
      </p:grpSp>
      <p:grpSp>
        <p:nvGrpSpPr>
          <p:cNvPr id="363" name="Google Shape;363;p42"/>
          <p:cNvGrpSpPr/>
          <p:nvPr/>
        </p:nvGrpSpPr>
        <p:grpSpPr>
          <a:xfrm>
            <a:off x="3261350" y="2420325"/>
            <a:ext cx="675775" cy="545000"/>
            <a:chOff x="2118350" y="2420325"/>
            <a:chExt cx="675775" cy="545000"/>
          </a:xfrm>
        </p:grpSpPr>
        <p:pic>
          <p:nvPicPr>
            <p:cNvPr id="364" name="Google Shape;364;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65" name="Google Shape;365;p42"/>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vol</a:t>
              </a:r>
              <a:endParaRPr sz="1200"/>
            </a:p>
          </p:txBody>
        </p:sp>
      </p:grpSp>
      <p:cxnSp>
        <p:nvCxnSpPr>
          <p:cNvPr id="366" name="Google Shape;366;p42"/>
          <p:cNvCxnSpPr>
            <a:stCxn id="358" idx="0"/>
            <a:endCxn id="355" idx="2"/>
          </p:cNvCxnSpPr>
          <p:nvPr/>
        </p:nvCxnSpPr>
        <p:spPr>
          <a:xfrm flipH="1" rot="10800000">
            <a:off x="1476450" y="2203425"/>
            <a:ext cx="1295400" cy="2169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42"/>
          <p:cNvCxnSpPr/>
          <p:nvPr/>
        </p:nvCxnSpPr>
        <p:spPr>
          <a:xfrm>
            <a:off x="2771850" y="2203425"/>
            <a:ext cx="0" cy="21690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42"/>
          <p:cNvCxnSpPr/>
          <p:nvPr/>
        </p:nvCxnSpPr>
        <p:spPr>
          <a:xfrm>
            <a:off x="2771850" y="2203325"/>
            <a:ext cx="762000" cy="21690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42"/>
          <p:cNvCxnSpPr>
            <a:endCxn id="370" idx="0"/>
          </p:cNvCxnSpPr>
          <p:nvPr/>
        </p:nvCxnSpPr>
        <p:spPr>
          <a:xfrm flipH="1">
            <a:off x="10192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42"/>
          <p:cNvCxnSpPr>
            <a:endCxn id="372" idx="0"/>
          </p:cNvCxnSpPr>
          <p:nvPr/>
        </p:nvCxnSpPr>
        <p:spPr>
          <a:xfrm>
            <a:off x="1418550" y="3005925"/>
            <a:ext cx="286500" cy="100200"/>
          </a:xfrm>
          <a:prstGeom prst="straightConnector1">
            <a:avLst/>
          </a:prstGeom>
          <a:noFill/>
          <a:ln cap="flat" cmpd="sng" w="9525">
            <a:solidFill>
              <a:schemeClr val="dk2"/>
            </a:solidFill>
            <a:prstDash val="solid"/>
            <a:round/>
            <a:headEnd len="med" w="med" type="none"/>
            <a:tailEnd len="med" w="med" type="none"/>
          </a:ln>
        </p:spPr>
      </p:cxnSp>
      <p:grpSp>
        <p:nvGrpSpPr>
          <p:cNvPr id="373" name="Google Shape;373;p42"/>
          <p:cNvGrpSpPr/>
          <p:nvPr/>
        </p:nvGrpSpPr>
        <p:grpSpPr>
          <a:xfrm>
            <a:off x="746750" y="3106125"/>
            <a:ext cx="675775" cy="545000"/>
            <a:chOff x="2118350" y="2420325"/>
            <a:chExt cx="675775" cy="545000"/>
          </a:xfrm>
        </p:grpSpPr>
        <p:pic>
          <p:nvPicPr>
            <p:cNvPr id="370" name="Google Shape;370;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74" name="Google Shape;374;p42"/>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luke</a:t>
              </a:r>
              <a:endParaRPr sz="1000"/>
            </a:p>
          </p:txBody>
        </p:sp>
      </p:grpSp>
      <p:grpSp>
        <p:nvGrpSpPr>
          <p:cNvPr id="375" name="Google Shape;375;p42"/>
          <p:cNvGrpSpPr/>
          <p:nvPr/>
        </p:nvGrpSpPr>
        <p:grpSpPr>
          <a:xfrm>
            <a:off x="1432550" y="3106125"/>
            <a:ext cx="675775" cy="545000"/>
            <a:chOff x="2118350" y="2420325"/>
            <a:chExt cx="675775" cy="545000"/>
          </a:xfrm>
        </p:grpSpPr>
        <p:pic>
          <p:nvPicPr>
            <p:cNvPr id="372" name="Google Shape;372;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76" name="Google Shape;376;p42"/>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leia</a:t>
              </a:r>
              <a:endParaRPr sz="1000"/>
            </a:p>
          </p:txBody>
        </p:sp>
      </p:grpSp>
      <p:cxnSp>
        <p:nvCxnSpPr>
          <p:cNvPr id="377" name="Google Shape;377;p42"/>
          <p:cNvCxnSpPr/>
          <p:nvPr/>
        </p:nvCxnSpPr>
        <p:spPr>
          <a:xfrm flipH="1">
            <a:off x="23908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42"/>
          <p:cNvCxnSpPr/>
          <p:nvPr/>
        </p:nvCxnSpPr>
        <p:spPr>
          <a:xfrm>
            <a:off x="2790150" y="3005925"/>
            <a:ext cx="286500" cy="10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42"/>
          <p:cNvSpPr txBox="1"/>
          <p:nvPr/>
        </p:nvSpPr>
        <p:spPr>
          <a:xfrm>
            <a:off x="2161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ls</a:t>
            </a:r>
            <a:endParaRPr/>
          </a:p>
        </p:txBody>
      </p:sp>
      <p:sp>
        <p:nvSpPr>
          <p:cNvPr id="380" name="Google Shape;380;p42"/>
          <p:cNvSpPr txBox="1"/>
          <p:nvPr/>
        </p:nvSpPr>
        <p:spPr>
          <a:xfrm>
            <a:off x="24659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head</a:t>
            </a:r>
            <a:endParaRPr/>
          </a:p>
        </p:txBody>
      </p:sp>
      <p:sp>
        <p:nvSpPr>
          <p:cNvPr id="381" name="Google Shape;381;p42"/>
          <p:cNvSpPr txBox="1"/>
          <p:nvPr/>
        </p:nvSpPr>
        <p:spPr>
          <a:xfrm>
            <a:off x="2923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cat</a:t>
            </a:r>
            <a:endParaRPr/>
          </a:p>
        </p:txBody>
      </p:sp>
      <p:cxnSp>
        <p:nvCxnSpPr>
          <p:cNvPr id="382" name="Google Shape;382;p42"/>
          <p:cNvCxnSpPr/>
          <p:nvPr/>
        </p:nvCxnSpPr>
        <p:spPr>
          <a:xfrm>
            <a:off x="2786250" y="2999625"/>
            <a:ext cx="0" cy="216900"/>
          </a:xfrm>
          <a:prstGeom prst="straightConnector1">
            <a:avLst/>
          </a:prstGeom>
          <a:noFill/>
          <a:ln cap="flat" cmpd="sng" w="9525">
            <a:solidFill>
              <a:schemeClr val="dk2"/>
            </a:solidFill>
            <a:prstDash val="solid"/>
            <a:round/>
            <a:headEnd len="med" w="med" type="none"/>
            <a:tailEnd len="med" w="med" type="none"/>
          </a:ln>
        </p:spPr>
      </p:cxnSp>
      <p:sp>
        <p:nvSpPr>
          <p:cNvPr id="383" name="Google Shape;383;p42"/>
          <p:cNvSpPr txBox="1"/>
          <p:nvPr/>
        </p:nvSpPr>
        <p:spPr>
          <a:xfrm>
            <a:off x="137150" y="4010900"/>
            <a:ext cx="7296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hi.txt</a:t>
            </a:r>
            <a:endParaRPr>
              <a:solidFill>
                <a:srgbClr val="38761D"/>
              </a:solidFill>
            </a:endParaRPr>
          </a:p>
        </p:txBody>
      </p:sp>
      <p:grpSp>
        <p:nvGrpSpPr>
          <p:cNvPr id="384" name="Google Shape;384;p42"/>
          <p:cNvGrpSpPr/>
          <p:nvPr/>
        </p:nvGrpSpPr>
        <p:grpSpPr>
          <a:xfrm>
            <a:off x="975350" y="3868125"/>
            <a:ext cx="675775" cy="545000"/>
            <a:chOff x="2118350" y="2420325"/>
            <a:chExt cx="675775" cy="545000"/>
          </a:xfrm>
        </p:grpSpPr>
        <p:pic>
          <p:nvPicPr>
            <p:cNvPr id="385" name="Google Shape;385;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86" name="Google Shape;386;p42"/>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proj1</a:t>
              </a:r>
              <a:endParaRPr sz="1000"/>
            </a:p>
          </p:txBody>
        </p:sp>
      </p:grpSp>
      <p:sp>
        <p:nvSpPr>
          <p:cNvPr id="387" name="Google Shape;387;p42"/>
          <p:cNvSpPr txBox="1"/>
          <p:nvPr/>
        </p:nvSpPr>
        <p:spPr>
          <a:xfrm>
            <a:off x="12801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data2.txt</a:t>
            </a:r>
            <a:endParaRPr>
              <a:solidFill>
                <a:srgbClr val="38761D"/>
              </a:solidFill>
            </a:endParaRPr>
          </a:p>
        </p:txBody>
      </p:sp>
      <p:sp>
        <p:nvSpPr>
          <p:cNvPr id="388" name="Google Shape;388;p42"/>
          <p:cNvSpPr txBox="1"/>
          <p:nvPr/>
        </p:nvSpPr>
        <p:spPr>
          <a:xfrm>
            <a:off x="2133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data1.txt</a:t>
            </a:r>
            <a:endParaRPr>
              <a:solidFill>
                <a:srgbClr val="38761D"/>
              </a:solidFill>
            </a:endParaRPr>
          </a:p>
        </p:txBody>
      </p:sp>
      <p:cxnSp>
        <p:nvCxnSpPr>
          <p:cNvPr id="389" name="Google Shape;389;p42"/>
          <p:cNvCxnSpPr>
            <a:stCxn id="370" idx="2"/>
            <a:endCxn id="383" idx="0"/>
          </p:cNvCxnSpPr>
          <p:nvPr/>
        </p:nvCxnSpPr>
        <p:spPr>
          <a:xfrm flipH="1">
            <a:off x="502050" y="3651125"/>
            <a:ext cx="517200" cy="35970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42"/>
          <p:cNvCxnSpPr>
            <a:stCxn id="370" idx="2"/>
          </p:cNvCxnSpPr>
          <p:nvPr/>
        </p:nvCxnSpPr>
        <p:spPr>
          <a:xfrm>
            <a:off x="1019250" y="3651125"/>
            <a:ext cx="258300" cy="2385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42"/>
          <p:cNvCxnSpPr/>
          <p:nvPr/>
        </p:nvCxnSpPr>
        <p:spPr>
          <a:xfrm flipH="1">
            <a:off x="627500" y="4447400"/>
            <a:ext cx="634800" cy="1731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42"/>
          <p:cNvCxnSpPr/>
          <p:nvPr/>
        </p:nvCxnSpPr>
        <p:spPr>
          <a:xfrm>
            <a:off x="1322325" y="4441551"/>
            <a:ext cx="372000" cy="178800"/>
          </a:xfrm>
          <a:prstGeom prst="straightConnector1">
            <a:avLst/>
          </a:prstGeom>
          <a:noFill/>
          <a:ln cap="flat" cmpd="sng" w="9525">
            <a:solidFill>
              <a:schemeClr val="dk2"/>
            </a:solidFill>
            <a:prstDash val="solid"/>
            <a:round/>
            <a:headEnd len="med" w="med" type="none"/>
            <a:tailEnd len="med" w="med" type="none"/>
          </a:ln>
        </p:spPr>
      </p:cxnSp>
      <p:sp>
        <p:nvSpPr>
          <p:cNvPr id="393" name="Google Shape;393;p42"/>
          <p:cNvSpPr txBox="1"/>
          <p:nvPr/>
        </p:nvSpPr>
        <p:spPr>
          <a:xfrm>
            <a:off x="52578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Image we are user “luke”</a:t>
            </a:r>
            <a:endParaRPr/>
          </a:p>
        </p:txBody>
      </p:sp>
      <p:sp>
        <p:nvSpPr>
          <p:cNvPr id="394" name="Google Shape;394;p42"/>
          <p:cNvSpPr txBox="1"/>
          <p:nvPr/>
        </p:nvSpPr>
        <p:spPr>
          <a:xfrm>
            <a:off x="5257800" y="1555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a:t>
            </a:r>
            <a:r>
              <a:rPr b="1" lang="en" sz="1000">
                <a:solidFill>
                  <a:srgbClr val="333333"/>
                </a:solidFill>
                <a:highlight>
                  <a:srgbClr val="FFFFFF"/>
                </a:highlight>
                <a:latin typeface="Consolas"/>
                <a:ea typeface="Consolas"/>
                <a:cs typeface="Consolas"/>
                <a:sym typeface="Consolas"/>
              </a:rPr>
              <a:t>ssh </a:t>
            </a:r>
            <a:r>
              <a:rPr b="1" lang="en" sz="1000">
                <a:solidFill>
                  <a:srgbClr val="333333"/>
                </a:solidFill>
                <a:highlight>
                  <a:schemeClr val="lt1"/>
                </a:highlight>
                <a:latin typeface="Consolas"/>
                <a:ea typeface="Consolas"/>
                <a:cs typeface="Consolas"/>
                <a:sym typeface="Consolas"/>
              </a:rPr>
              <a:t>luke@malibu.genetics.utah.edu</a:t>
            </a:r>
            <a:endParaRPr b="1" sz="1000">
              <a:solidFill>
                <a:srgbClr val="333333"/>
              </a:solidFill>
              <a:highlight>
                <a:srgbClr val="FFFFFF"/>
              </a:highlight>
              <a:latin typeface="Consolas"/>
              <a:ea typeface="Consolas"/>
              <a:cs typeface="Consolas"/>
              <a:sym typeface="Consolas"/>
            </a:endParaRPr>
          </a:p>
        </p:txBody>
      </p:sp>
      <p:sp>
        <p:nvSpPr>
          <p:cNvPr id="395" name="Google Shape;395;p42"/>
          <p:cNvSpPr txBox="1"/>
          <p:nvPr/>
        </p:nvSpPr>
        <p:spPr>
          <a:xfrm>
            <a:off x="5257800" y="1936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hi.txt   proj1 </a:t>
            </a:r>
            <a:endParaRPr b="1" sz="1000">
              <a:solidFill>
                <a:srgbClr val="38761D"/>
              </a:solidFill>
              <a:highlight>
                <a:srgbClr val="FFFFFF"/>
              </a:highlight>
              <a:latin typeface="Consolas"/>
              <a:ea typeface="Consolas"/>
              <a:cs typeface="Consolas"/>
              <a:sym typeface="Consolas"/>
            </a:endParaRPr>
          </a:p>
        </p:txBody>
      </p:sp>
      <p:cxnSp>
        <p:nvCxnSpPr>
          <p:cNvPr id="396" name="Google Shape;396;p42"/>
          <p:cNvCxnSpPr/>
          <p:nvPr/>
        </p:nvCxnSpPr>
        <p:spPr>
          <a:xfrm>
            <a:off x="428025" y="2423025"/>
            <a:ext cx="297300" cy="696600"/>
          </a:xfrm>
          <a:prstGeom prst="straightConnector1">
            <a:avLst/>
          </a:prstGeom>
          <a:noFill/>
          <a:ln cap="flat" cmpd="sng" w="28575">
            <a:solidFill>
              <a:srgbClr val="38761D"/>
            </a:solidFill>
            <a:prstDash val="solid"/>
            <a:round/>
            <a:headEnd len="med" w="med" type="none"/>
            <a:tailEnd len="med" w="med" type="triangle"/>
          </a:ln>
        </p:spPr>
      </p:cxnSp>
      <p:sp>
        <p:nvSpPr>
          <p:cNvPr id="397" name="Google Shape;397;p42"/>
          <p:cNvSpPr txBox="1"/>
          <p:nvPr/>
        </p:nvSpPr>
        <p:spPr>
          <a:xfrm rot="-1787259">
            <a:off x="144454" y="1793846"/>
            <a:ext cx="1744611" cy="4935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Luke’s home directory</a:t>
            </a:r>
            <a:endParaRPr/>
          </a:p>
        </p:txBody>
      </p:sp>
      <p:sp>
        <p:nvSpPr>
          <p:cNvPr id="398" name="Google Shape;398;p42"/>
          <p:cNvSpPr txBox="1"/>
          <p:nvPr/>
        </p:nvSpPr>
        <p:spPr>
          <a:xfrm>
            <a:off x="5257800" y="23941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000">
                <a:solidFill>
                  <a:srgbClr val="38761D"/>
                </a:solidFill>
                <a:highlight>
                  <a:schemeClr val="lt1"/>
                </a:highlight>
                <a:latin typeface="Consolas"/>
                <a:ea typeface="Consolas"/>
                <a:cs typeface="Consolas"/>
                <a:sym typeface="Consolas"/>
              </a:rPr>
              <a:t>hi.txt   proj1</a:t>
            </a:r>
            <a:endParaRPr b="1" sz="1000">
              <a:solidFill>
                <a:srgbClr val="38761D"/>
              </a:solidFill>
              <a:highlight>
                <a:srgbClr val="FFFFFF"/>
              </a:highlight>
              <a:latin typeface="Consolas"/>
              <a:ea typeface="Consolas"/>
              <a:cs typeface="Consolas"/>
              <a:sym typeface="Consolas"/>
            </a:endParaRPr>
          </a:p>
        </p:txBody>
      </p:sp>
      <p:sp>
        <p:nvSpPr>
          <p:cNvPr id="399" name="Google Shape;399;p42"/>
          <p:cNvSpPr txBox="1"/>
          <p:nvPr/>
        </p:nvSpPr>
        <p:spPr>
          <a:xfrm rot="-591">
            <a:off x="6956579" y="18268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400" name="Google Shape;400;p42"/>
          <p:cNvSpPr txBox="1"/>
          <p:nvPr/>
        </p:nvSpPr>
        <p:spPr>
          <a:xfrm rot="-591">
            <a:off x="6956579" y="23602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3"/>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a:t>
            </a:r>
            <a:r>
              <a:rPr lang="en" sz="3600">
                <a:solidFill>
                  <a:srgbClr val="38761D"/>
                </a:solidFill>
                <a:latin typeface="Consolas"/>
                <a:ea typeface="Consolas"/>
                <a:cs typeface="Consolas"/>
                <a:sym typeface="Consolas"/>
              </a:rPr>
              <a:t>ls</a:t>
            </a:r>
            <a:r>
              <a:rPr lang="en" sz="3600"/>
              <a:t> command (</a:t>
            </a:r>
            <a:r>
              <a:rPr lang="en" sz="3600" u="sng"/>
              <a:t>l</a:t>
            </a:r>
            <a:r>
              <a:rPr lang="en" sz="3600"/>
              <a:t>i</a:t>
            </a:r>
            <a:r>
              <a:rPr lang="en" sz="3600" u="sng"/>
              <a:t>s</a:t>
            </a:r>
            <a:r>
              <a:rPr lang="en" sz="3600"/>
              <a:t>t files and directories)</a:t>
            </a:r>
            <a:endParaRPr sz="3600"/>
          </a:p>
          <a:p>
            <a:pPr indent="0" lvl="0" marL="0" rtl="0" algn="l">
              <a:spcBef>
                <a:spcPts val="0"/>
              </a:spcBef>
              <a:spcAft>
                <a:spcPts val="0"/>
              </a:spcAft>
              <a:buNone/>
            </a:pPr>
            <a:r>
              <a:rPr lang="en" sz="1800"/>
              <a:t>(What files and directories can be found in the current directory?)</a:t>
            </a:r>
            <a:endParaRPr sz="1800"/>
          </a:p>
        </p:txBody>
      </p:sp>
      <p:sp>
        <p:nvSpPr>
          <p:cNvPr id="406" name="Google Shape;406;p43"/>
          <p:cNvSpPr txBox="1"/>
          <p:nvPr/>
        </p:nvSpPr>
        <p:spPr>
          <a:xfrm>
            <a:off x="8382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Example Unix file system (a “tree”)</a:t>
            </a:r>
            <a:endParaRPr/>
          </a:p>
        </p:txBody>
      </p:sp>
      <p:grpSp>
        <p:nvGrpSpPr>
          <p:cNvPr id="407" name="Google Shape;407;p43"/>
          <p:cNvGrpSpPr/>
          <p:nvPr/>
        </p:nvGrpSpPr>
        <p:grpSpPr>
          <a:xfrm>
            <a:off x="2499350" y="1658325"/>
            <a:ext cx="675775" cy="545000"/>
            <a:chOff x="2118350" y="2420325"/>
            <a:chExt cx="675775" cy="545000"/>
          </a:xfrm>
        </p:grpSpPr>
        <p:pic>
          <p:nvPicPr>
            <p:cNvPr id="408" name="Google Shape;408;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09" name="Google Shape;409;p43"/>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root</a:t>
              </a:r>
              <a:endParaRPr sz="1200"/>
            </a:p>
          </p:txBody>
        </p:sp>
      </p:grpSp>
      <p:grpSp>
        <p:nvGrpSpPr>
          <p:cNvPr id="410" name="Google Shape;410;p43"/>
          <p:cNvGrpSpPr/>
          <p:nvPr/>
        </p:nvGrpSpPr>
        <p:grpSpPr>
          <a:xfrm>
            <a:off x="1203950" y="2420325"/>
            <a:ext cx="675775" cy="545000"/>
            <a:chOff x="2118350" y="2420325"/>
            <a:chExt cx="675775" cy="545000"/>
          </a:xfrm>
        </p:grpSpPr>
        <p:pic>
          <p:nvPicPr>
            <p:cNvPr id="411" name="Google Shape;411;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12" name="Google Shape;412;p43"/>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8761D"/>
                  </a:solidFill>
                  <a:latin typeface="Consolas"/>
                  <a:ea typeface="Consolas"/>
                  <a:cs typeface="Consolas"/>
                  <a:sym typeface="Consolas"/>
                </a:rPr>
                <a:t>home</a:t>
              </a:r>
              <a:endParaRPr sz="1200"/>
            </a:p>
          </p:txBody>
        </p:sp>
      </p:grpSp>
      <p:grpSp>
        <p:nvGrpSpPr>
          <p:cNvPr id="413" name="Google Shape;413;p43"/>
          <p:cNvGrpSpPr/>
          <p:nvPr/>
        </p:nvGrpSpPr>
        <p:grpSpPr>
          <a:xfrm>
            <a:off x="2499350" y="2420325"/>
            <a:ext cx="675775" cy="545000"/>
            <a:chOff x="2118350" y="2420325"/>
            <a:chExt cx="675775" cy="545000"/>
          </a:xfrm>
        </p:grpSpPr>
        <p:pic>
          <p:nvPicPr>
            <p:cNvPr id="414" name="Google Shape;414;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15" name="Google Shape;415;p43"/>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bin</a:t>
              </a:r>
              <a:endParaRPr sz="1200"/>
            </a:p>
          </p:txBody>
        </p:sp>
      </p:grpSp>
      <p:grpSp>
        <p:nvGrpSpPr>
          <p:cNvPr id="416" name="Google Shape;416;p43"/>
          <p:cNvGrpSpPr/>
          <p:nvPr/>
        </p:nvGrpSpPr>
        <p:grpSpPr>
          <a:xfrm>
            <a:off x="3261350" y="2420325"/>
            <a:ext cx="675775" cy="545000"/>
            <a:chOff x="2118350" y="2420325"/>
            <a:chExt cx="675775" cy="545000"/>
          </a:xfrm>
        </p:grpSpPr>
        <p:pic>
          <p:nvPicPr>
            <p:cNvPr id="417" name="Google Shape;417;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18" name="Google Shape;418;p43"/>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vol</a:t>
              </a:r>
              <a:endParaRPr sz="1200"/>
            </a:p>
          </p:txBody>
        </p:sp>
      </p:grpSp>
      <p:cxnSp>
        <p:nvCxnSpPr>
          <p:cNvPr id="419" name="Google Shape;419;p43"/>
          <p:cNvCxnSpPr>
            <a:stCxn id="411" idx="0"/>
            <a:endCxn id="408" idx="2"/>
          </p:cNvCxnSpPr>
          <p:nvPr/>
        </p:nvCxnSpPr>
        <p:spPr>
          <a:xfrm flipH="1" rot="10800000">
            <a:off x="1476450" y="2203425"/>
            <a:ext cx="1295400" cy="2169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43"/>
          <p:cNvCxnSpPr/>
          <p:nvPr/>
        </p:nvCxnSpPr>
        <p:spPr>
          <a:xfrm>
            <a:off x="2771850" y="2203425"/>
            <a:ext cx="0" cy="2169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43"/>
          <p:cNvCxnSpPr/>
          <p:nvPr/>
        </p:nvCxnSpPr>
        <p:spPr>
          <a:xfrm>
            <a:off x="2771850" y="2203325"/>
            <a:ext cx="762000" cy="2169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43"/>
          <p:cNvCxnSpPr>
            <a:endCxn id="423" idx="0"/>
          </p:cNvCxnSpPr>
          <p:nvPr/>
        </p:nvCxnSpPr>
        <p:spPr>
          <a:xfrm flipH="1">
            <a:off x="10192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43"/>
          <p:cNvCxnSpPr>
            <a:endCxn id="425" idx="0"/>
          </p:cNvCxnSpPr>
          <p:nvPr/>
        </p:nvCxnSpPr>
        <p:spPr>
          <a:xfrm>
            <a:off x="1418550" y="3005925"/>
            <a:ext cx="286500" cy="100200"/>
          </a:xfrm>
          <a:prstGeom prst="straightConnector1">
            <a:avLst/>
          </a:prstGeom>
          <a:noFill/>
          <a:ln cap="flat" cmpd="sng" w="9525">
            <a:solidFill>
              <a:schemeClr val="dk2"/>
            </a:solidFill>
            <a:prstDash val="solid"/>
            <a:round/>
            <a:headEnd len="med" w="med" type="none"/>
            <a:tailEnd len="med" w="med" type="none"/>
          </a:ln>
        </p:spPr>
      </p:cxnSp>
      <p:grpSp>
        <p:nvGrpSpPr>
          <p:cNvPr id="426" name="Google Shape;426;p43"/>
          <p:cNvGrpSpPr/>
          <p:nvPr/>
        </p:nvGrpSpPr>
        <p:grpSpPr>
          <a:xfrm>
            <a:off x="746750" y="3106125"/>
            <a:ext cx="675775" cy="545000"/>
            <a:chOff x="2118350" y="2420325"/>
            <a:chExt cx="675775" cy="545000"/>
          </a:xfrm>
        </p:grpSpPr>
        <p:pic>
          <p:nvPicPr>
            <p:cNvPr id="423" name="Google Shape;423;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27" name="Google Shape;427;p43"/>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luke</a:t>
              </a:r>
              <a:endParaRPr sz="1000"/>
            </a:p>
          </p:txBody>
        </p:sp>
      </p:grpSp>
      <p:grpSp>
        <p:nvGrpSpPr>
          <p:cNvPr id="428" name="Google Shape;428;p43"/>
          <p:cNvGrpSpPr/>
          <p:nvPr/>
        </p:nvGrpSpPr>
        <p:grpSpPr>
          <a:xfrm>
            <a:off x="1432550" y="3106125"/>
            <a:ext cx="675775" cy="545000"/>
            <a:chOff x="2118350" y="2420325"/>
            <a:chExt cx="675775" cy="545000"/>
          </a:xfrm>
        </p:grpSpPr>
        <p:pic>
          <p:nvPicPr>
            <p:cNvPr id="425" name="Google Shape;425;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29" name="Google Shape;429;p43"/>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leia</a:t>
              </a:r>
              <a:endParaRPr sz="1000"/>
            </a:p>
          </p:txBody>
        </p:sp>
      </p:grpSp>
      <p:cxnSp>
        <p:nvCxnSpPr>
          <p:cNvPr id="430" name="Google Shape;430;p43"/>
          <p:cNvCxnSpPr/>
          <p:nvPr/>
        </p:nvCxnSpPr>
        <p:spPr>
          <a:xfrm flipH="1">
            <a:off x="23908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43"/>
          <p:cNvCxnSpPr/>
          <p:nvPr/>
        </p:nvCxnSpPr>
        <p:spPr>
          <a:xfrm>
            <a:off x="2790150" y="3005925"/>
            <a:ext cx="286500" cy="100200"/>
          </a:xfrm>
          <a:prstGeom prst="straightConnector1">
            <a:avLst/>
          </a:prstGeom>
          <a:noFill/>
          <a:ln cap="flat" cmpd="sng" w="9525">
            <a:solidFill>
              <a:schemeClr val="dk2"/>
            </a:solidFill>
            <a:prstDash val="solid"/>
            <a:round/>
            <a:headEnd len="med" w="med" type="none"/>
            <a:tailEnd len="med" w="med" type="none"/>
          </a:ln>
        </p:spPr>
      </p:cxnSp>
      <p:sp>
        <p:nvSpPr>
          <p:cNvPr id="432" name="Google Shape;432;p43"/>
          <p:cNvSpPr txBox="1"/>
          <p:nvPr/>
        </p:nvSpPr>
        <p:spPr>
          <a:xfrm>
            <a:off x="2161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ls</a:t>
            </a:r>
            <a:endParaRPr/>
          </a:p>
        </p:txBody>
      </p:sp>
      <p:sp>
        <p:nvSpPr>
          <p:cNvPr id="433" name="Google Shape;433;p43"/>
          <p:cNvSpPr txBox="1"/>
          <p:nvPr/>
        </p:nvSpPr>
        <p:spPr>
          <a:xfrm>
            <a:off x="24659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head</a:t>
            </a:r>
            <a:endParaRPr/>
          </a:p>
        </p:txBody>
      </p:sp>
      <p:sp>
        <p:nvSpPr>
          <p:cNvPr id="434" name="Google Shape;434;p43"/>
          <p:cNvSpPr txBox="1"/>
          <p:nvPr/>
        </p:nvSpPr>
        <p:spPr>
          <a:xfrm>
            <a:off x="2923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cat</a:t>
            </a:r>
            <a:endParaRPr/>
          </a:p>
        </p:txBody>
      </p:sp>
      <p:cxnSp>
        <p:nvCxnSpPr>
          <p:cNvPr id="435" name="Google Shape;435;p43"/>
          <p:cNvCxnSpPr/>
          <p:nvPr/>
        </p:nvCxnSpPr>
        <p:spPr>
          <a:xfrm>
            <a:off x="2786250" y="2999625"/>
            <a:ext cx="0" cy="216900"/>
          </a:xfrm>
          <a:prstGeom prst="straightConnector1">
            <a:avLst/>
          </a:prstGeom>
          <a:noFill/>
          <a:ln cap="flat" cmpd="sng" w="9525">
            <a:solidFill>
              <a:schemeClr val="dk2"/>
            </a:solidFill>
            <a:prstDash val="solid"/>
            <a:round/>
            <a:headEnd len="med" w="med" type="none"/>
            <a:tailEnd len="med" w="med" type="none"/>
          </a:ln>
        </p:spPr>
      </p:cxnSp>
      <p:sp>
        <p:nvSpPr>
          <p:cNvPr id="436" name="Google Shape;436;p43"/>
          <p:cNvSpPr txBox="1"/>
          <p:nvPr/>
        </p:nvSpPr>
        <p:spPr>
          <a:xfrm>
            <a:off x="137150" y="4010900"/>
            <a:ext cx="7296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hi.txt</a:t>
            </a:r>
            <a:endParaRPr>
              <a:solidFill>
                <a:srgbClr val="38761D"/>
              </a:solidFill>
            </a:endParaRPr>
          </a:p>
        </p:txBody>
      </p:sp>
      <p:grpSp>
        <p:nvGrpSpPr>
          <p:cNvPr id="437" name="Google Shape;437;p43"/>
          <p:cNvGrpSpPr/>
          <p:nvPr/>
        </p:nvGrpSpPr>
        <p:grpSpPr>
          <a:xfrm>
            <a:off x="975350" y="3868125"/>
            <a:ext cx="675775" cy="545000"/>
            <a:chOff x="2118350" y="2420325"/>
            <a:chExt cx="675775" cy="545000"/>
          </a:xfrm>
        </p:grpSpPr>
        <p:pic>
          <p:nvPicPr>
            <p:cNvPr id="438" name="Google Shape;438;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39" name="Google Shape;439;p43"/>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proj1</a:t>
              </a:r>
              <a:endParaRPr sz="1000"/>
            </a:p>
          </p:txBody>
        </p:sp>
      </p:grpSp>
      <p:sp>
        <p:nvSpPr>
          <p:cNvPr id="440" name="Google Shape;440;p43"/>
          <p:cNvSpPr txBox="1"/>
          <p:nvPr/>
        </p:nvSpPr>
        <p:spPr>
          <a:xfrm>
            <a:off x="12801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data2.txt</a:t>
            </a:r>
            <a:endParaRPr>
              <a:solidFill>
                <a:srgbClr val="38761D"/>
              </a:solidFill>
            </a:endParaRPr>
          </a:p>
        </p:txBody>
      </p:sp>
      <p:sp>
        <p:nvSpPr>
          <p:cNvPr id="441" name="Google Shape;441;p43"/>
          <p:cNvSpPr txBox="1"/>
          <p:nvPr/>
        </p:nvSpPr>
        <p:spPr>
          <a:xfrm>
            <a:off x="2133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data1.txt</a:t>
            </a:r>
            <a:endParaRPr>
              <a:solidFill>
                <a:srgbClr val="38761D"/>
              </a:solidFill>
            </a:endParaRPr>
          </a:p>
        </p:txBody>
      </p:sp>
      <p:cxnSp>
        <p:nvCxnSpPr>
          <p:cNvPr id="442" name="Google Shape;442;p43"/>
          <p:cNvCxnSpPr>
            <a:stCxn id="423" idx="2"/>
            <a:endCxn id="436" idx="0"/>
          </p:cNvCxnSpPr>
          <p:nvPr/>
        </p:nvCxnSpPr>
        <p:spPr>
          <a:xfrm flipH="1">
            <a:off x="502050" y="3651125"/>
            <a:ext cx="517200" cy="3597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43"/>
          <p:cNvCxnSpPr>
            <a:stCxn id="423" idx="2"/>
          </p:cNvCxnSpPr>
          <p:nvPr/>
        </p:nvCxnSpPr>
        <p:spPr>
          <a:xfrm>
            <a:off x="1019250" y="3651125"/>
            <a:ext cx="258300" cy="2385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43"/>
          <p:cNvCxnSpPr/>
          <p:nvPr/>
        </p:nvCxnSpPr>
        <p:spPr>
          <a:xfrm flipH="1">
            <a:off x="627500" y="4447400"/>
            <a:ext cx="634800" cy="1731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43"/>
          <p:cNvCxnSpPr/>
          <p:nvPr/>
        </p:nvCxnSpPr>
        <p:spPr>
          <a:xfrm>
            <a:off x="1322325" y="4441551"/>
            <a:ext cx="372000" cy="178800"/>
          </a:xfrm>
          <a:prstGeom prst="straightConnector1">
            <a:avLst/>
          </a:prstGeom>
          <a:noFill/>
          <a:ln cap="flat" cmpd="sng" w="9525">
            <a:solidFill>
              <a:schemeClr val="dk2"/>
            </a:solidFill>
            <a:prstDash val="solid"/>
            <a:round/>
            <a:headEnd len="med" w="med" type="none"/>
            <a:tailEnd len="med" w="med" type="none"/>
          </a:ln>
        </p:spPr>
      </p:cxnSp>
      <p:sp>
        <p:nvSpPr>
          <p:cNvPr id="446" name="Google Shape;446;p43"/>
          <p:cNvSpPr txBox="1"/>
          <p:nvPr/>
        </p:nvSpPr>
        <p:spPr>
          <a:xfrm>
            <a:off x="52578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Image we are user “luke”</a:t>
            </a:r>
            <a:endParaRPr/>
          </a:p>
        </p:txBody>
      </p:sp>
      <p:sp>
        <p:nvSpPr>
          <p:cNvPr id="447" name="Google Shape;447;p43"/>
          <p:cNvSpPr txBox="1"/>
          <p:nvPr/>
        </p:nvSpPr>
        <p:spPr>
          <a:xfrm>
            <a:off x="5257800" y="1555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ssh </a:t>
            </a:r>
            <a:r>
              <a:rPr b="1" lang="en" sz="1000">
                <a:solidFill>
                  <a:srgbClr val="333333"/>
                </a:solidFill>
                <a:highlight>
                  <a:schemeClr val="lt1"/>
                </a:highlight>
                <a:latin typeface="Consolas"/>
                <a:ea typeface="Consolas"/>
                <a:cs typeface="Consolas"/>
                <a:sym typeface="Consolas"/>
              </a:rPr>
              <a:t>luke@malibu.genetics.utah.edu</a:t>
            </a:r>
            <a:endParaRPr b="1" sz="1000">
              <a:solidFill>
                <a:srgbClr val="333333"/>
              </a:solidFill>
              <a:highlight>
                <a:srgbClr val="FFFFFF"/>
              </a:highlight>
              <a:latin typeface="Consolas"/>
              <a:ea typeface="Consolas"/>
              <a:cs typeface="Consolas"/>
              <a:sym typeface="Consolas"/>
            </a:endParaRPr>
          </a:p>
        </p:txBody>
      </p:sp>
      <p:sp>
        <p:nvSpPr>
          <p:cNvPr id="448" name="Google Shape;448;p43"/>
          <p:cNvSpPr txBox="1"/>
          <p:nvPr/>
        </p:nvSpPr>
        <p:spPr>
          <a:xfrm>
            <a:off x="5257800" y="1936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hi.txt   proj1 </a:t>
            </a:r>
            <a:endParaRPr b="1" sz="1000">
              <a:solidFill>
                <a:srgbClr val="38761D"/>
              </a:solidFill>
              <a:highlight>
                <a:srgbClr val="FFFFFF"/>
              </a:highlight>
              <a:latin typeface="Consolas"/>
              <a:ea typeface="Consolas"/>
              <a:cs typeface="Consolas"/>
              <a:sym typeface="Consolas"/>
            </a:endParaRPr>
          </a:p>
        </p:txBody>
      </p:sp>
      <p:cxnSp>
        <p:nvCxnSpPr>
          <p:cNvPr id="449" name="Google Shape;449;p43"/>
          <p:cNvCxnSpPr/>
          <p:nvPr/>
        </p:nvCxnSpPr>
        <p:spPr>
          <a:xfrm>
            <a:off x="428025" y="2423025"/>
            <a:ext cx="297300" cy="696600"/>
          </a:xfrm>
          <a:prstGeom prst="straightConnector1">
            <a:avLst/>
          </a:prstGeom>
          <a:noFill/>
          <a:ln cap="flat" cmpd="sng" w="28575">
            <a:solidFill>
              <a:srgbClr val="38761D"/>
            </a:solidFill>
            <a:prstDash val="solid"/>
            <a:round/>
            <a:headEnd len="med" w="med" type="none"/>
            <a:tailEnd len="med" w="med" type="triangle"/>
          </a:ln>
        </p:spPr>
      </p:cxnSp>
      <p:sp>
        <p:nvSpPr>
          <p:cNvPr id="450" name="Google Shape;450;p43"/>
          <p:cNvSpPr txBox="1"/>
          <p:nvPr/>
        </p:nvSpPr>
        <p:spPr>
          <a:xfrm rot="-1787259">
            <a:off x="144454" y="1793846"/>
            <a:ext cx="1744611" cy="4935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Luke’s home directory</a:t>
            </a:r>
            <a:endParaRPr/>
          </a:p>
        </p:txBody>
      </p:sp>
      <p:sp>
        <p:nvSpPr>
          <p:cNvPr id="451" name="Google Shape;451;p43"/>
          <p:cNvSpPr txBox="1"/>
          <p:nvPr/>
        </p:nvSpPr>
        <p:spPr>
          <a:xfrm>
            <a:off x="5257800" y="23941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000">
                <a:solidFill>
                  <a:srgbClr val="38761D"/>
                </a:solidFill>
                <a:highlight>
                  <a:schemeClr val="lt1"/>
                </a:highlight>
                <a:latin typeface="Consolas"/>
                <a:ea typeface="Consolas"/>
                <a:cs typeface="Consolas"/>
                <a:sym typeface="Consolas"/>
              </a:rPr>
              <a:t>hi.txt   proj1</a:t>
            </a:r>
            <a:endParaRPr b="1" sz="1000">
              <a:solidFill>
                <a:srgbClr val="38761D"/>
              </a:solidFill>
              <a:highlight>
                <a:srgbClr val="FFFFFF"/>
              </a:highlight>
              <a:latin typeface="Consolas"/>
              <a:ea typeface="Consolas"/>
              <a:cs typeface="Consolas"/>
              <a:sym typeface="Consolas"/>
            </a:endParaRPr>
          </a:p>
        </p:txBody>
      </p:sp>
      <p:sp>
        <p:nvSpPr>
          <p:cNvPr id="452" name="Google Shape;452;p43"/>
          <p:cNvSpPr txBox="1"/>
          <p:nvPr/>
        </p:nvSpPr>
        <p:spPr>
          <a:xfrm>
            <a:off x="5257800" y="28513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~luke</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000">
                <a:solidFill>
                  <a:srgbClr val="38761D"/>
                </a:solidFill>
                <a:highlight>
                  <a:schemeClr val="lt1"/>
                </a:highlight>
                <a:latin typeface="Consolas"/>
                <a:ea typeface="Consolas"/>
                <a:cs typeface="Consolas"/>
                <a:sym typeface="Consolas"/>
              </a:rPr>
              <a:t>hi.txt   proj1</a:t>
            </a:r>
            <a:endParaRPr b="1" sz="1000">
              <a:solidFill>
                <a:srgbClr val="38761D"/>
              </a:solidFill>
              <a:highlight>
                <a:srgbClr val="FFFFFF"/>
              </a:highlight>
              <a:latin typeface="Consolas"/>
              <a:ea typeface="Consolas"/>
              <a:cs typeface="Consolas"/>
              <a:sym typeface="Consolas"/>
            </a:endParaRPr>
          </a:p>
        </p:txBody>
      </p:sp>
      <p:sp>
        <p:nvSpPr>
          <p:cNvPr id="453" name="Google Shape;453;p43"/>
          <p:cNvSpPr txBox="1"/>
          <p:nvPr/>
        </p:nvSpPr>
        <p:spPr>
          <a:xfrm rot="-591">
            <a:off x="6956579" y="18268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454" name="Google Shape;454;p43"/>
          <p:cNvSpPr txBox="1"/>
          <p:nvPr/>
        </p:nvSpPr>
        <p:spPr>
          <a:xfrm rot="-591">
            <a:off x="6956579" y="23602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solidFill>
                <a:srgbClr val="38761D"/>
              </a:solidFill>
              <a:highlight>
                <a:schemeClr val="lt1"/>
              </a:highlight>
              <a:latin typeface="Economica"/>
              <a:ea typeface="Economica"/>
              <a:cs typeface="Economica"/>
              <a:sym typeface="Economica"/>
            </a:endParaRPr>
          </a:p>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(the tilde means “home”)</a:t>
            </a:r>
            <a:endParaRPr>
              <a:solidFill>
                <a:srgbClr val="38761D"/>
              </a:solidFill>
              <a:highlight>
                <a:schemeClr val="lt1"/>
              </a:highlight>
              <a:latin typeface="Economica"/>
              <a:ea typeface="Economica"/>
              <a:cs typeface="Economica"/>
              <a:sym typeface="Economica"/>
            </a:endParaRPr>
          </a:p>
        </p:txBody>
      </p:sp>
      <p:sp>
        <p:nvSpPr>
          <p:cNvPr id="455" name="Google Shape;455;p43"/>
          <p:cNvSpPr txBox="1"/>
          <p:nvPr/>
        </p:nvSpPr>
        <p:spPr>
          <a:xfrm rot="-591">
            <a:off x="6956579" y="28174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4"/>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a:t>
            </a:r>
            <a:r>
              <a:rPr lang="en" sz="3600">
                <a:solidFill>
                  <a:srgbClr val="38761D"/>
                </a:solidFill>
                <a:latin typeface="Consolas"/>
                <a:ea typeface="Consolas"/>
                <a:cs typeface="Consolas"/>
                <a:sym typeface="Consolas"/>
              </a:rPr>
              <a:t>ls</a:t>
            </a:r>
            <a:r>
              <a:rPr lang="en" sz="3600"/>
              <a:t> command (</a:t>
            </a:r>
            <a:r>
              <a:rPr lang="en" sz="3600" u="sng"/>
              <a:t>l</a:t>
            </a:r>
            <a:r>
              <a:rPr lang="en" sz="3600"/>
              <a:t>i</a:t>
            </a:r>
            <a:r>
              <a:rPr lang="en" sz="3600" u="sng"/>
              <a:t>s</a:t>
            </a:r>
            <a:r>
              <a:rPr lang="en" sz="3600"/>
              <a:t>t files and directories)</a:t>
            </a:r>
            <a:endParaRPr sz="3600"/>
          </a:p>
          <a:p>
            <a:pPr indent="0" lvl="0" marL="0" rtl="0" algn="l">
              <a:spcBef>
                <a:spcPts val="0"/>
              </a:spcBef>
              <a:spcAft>
                <a:spcPts val="0"/>
              </a:spcAft>
              <a:buNone/>
            </a:pPr>
            <a:r>
              <a:rPr lang="en" sz="1800"/>
              <a:t>(What files and directories can be found in the current directory?)</a:t>
            </a:r>
            <a:endParaRPr sz="1800"/>
          </a:p>
        </p:txBody>
      </p:sp>
      <p:sp>
        <p:nvSpPr>
          <p:cNvPr id="461" name="Google Shape;461;p44"/>
          <p:cNvSpPr txBox="1"/>
          <p:nvPr/>
        </p:nvSpPr>
        <p:spPr>
          <a:xfrm>
            <a:off x="8382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Example Unix file system (a “tree”)</a:t>
            </a:r>
            <a:endParaRPr/>
          </a:p>
        </p:txBody>
      </p:sp>
      <p:grpSp>
        <p:nvGrpSpPr>
          <p:cNvPr id="462" name="Google Shape;462;p44"/>
          <p:cNvGrpSpPr/>
          <p:nvPr/>
        </p:nvGrpSpPr>
        <p:grpSpPr>
          <a:xfrm>
            <a:off x="2499350" y="1658325"/>
            <a:ext cx="675775" cy="545000"/>
            <a:chOff x="2118350" y="2420325"/>
            <a:chExt cx="675775" cy="545000"/>
          </a:xfrm>
        </p:grpSpPr>
        <p:pic>
          <p:nvPicPr>
            <p:cNvPr id="463" name="Google Shape;463;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64" name="Google Shape;464;p44"/>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root</a:t>
              </a:r>
              <a:endParaRPr sz="1200"/>
            </a:p>
          </p:txBody>
        </p:sp>
      </p:grpSp>
      <p:grpSp>
        <p:nvGrpSpPr>
          <p:cNvPr id="465" name="Google Shape;465;p44"/>
          <p:cNvGrpSpPr/>
          <p:nvPr/>
        </p:nvGrpSpPr>
        <p:grpSpPr>
          <a:xfrm>
            <a:off x="1203950" y="2420325"/>
            <a:ext cx="675775" cy="545000"/>
            <a:chOff x="2118350" y="2420325"/>
            <a:chExt cx="675775" cy="545000"/>
          </a:xfrm>
        </p:grpSpPr>
        <p:pic>
          <p:nvPicPr>
            <p:cNvPr id="466" name="Google Shape;466;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67" name="Google Shape;467;p44"/>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8761D"/>
                  </a:solidFill>
                  <a:latin typeface="Consolas"/>
                  <a:ea typeface="Consolas"/>
                  <a:cs typeface="Consolas"/>
                  <a:sym typeface="Consolas"/>
                </a:rPr>
                <a:t>home</a:t>
              </a:r>
              <a:endParaRPr sz="1200"/>
            </a:p>
          </p:txBody>
        </p:sp>
      </p:grpSp>
      <p:grpSp>
        <p:nvGrpSpPr>
          <p:cNvPr id="468" name="Google Shape;468;p44"/>
          <p:cNvGrpSpPr/>
          <p:nvPr/>
        </p:nvGrpSpPr>
        <p:grpSpPr>
          <a:xfrm>
            <a:off x="2499350" y="2420325"/>
            <a:ext cx="675775" cy="545000"/>
            <a:chOff x="2118350" y="2420325"/>
            <a:chExt cx="675775" cy="545000"/>
          </a:xfrm>
        </p:grpSpPr>
        <p:pic>
          <p:nvPicPr>
            <p:cNvPr id="469" name="Google Shape;469;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70" name="Google Shape;470;p44"/>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bin</a:t>
              </a:r>
              <a:endParaRPr sz="1200"/>
            </a:p>
          </p:txBody>
        </p:sp>
      </p:grpSp>
      <p:grpSp>
        <p:nvGrpSpPr>
          <p:cNvPr id="471" name="Google Shape;471;p44"/>
          <p:cNvGrpSpPr/>
          <p:nvPr/>
        </p:nvGrpSpPr>
        <p:grpSpPr>
          <a:xfrm>
            <a:off x="3261350" y="2420325"/>
            <a:ext cx="675775" cy="545000"/>
            <a:chOff x="2118350" y="2420325"/>
            <a:chExt cx="675775" cy="545000"/>
          </a:xfrm>
        </p:grpSpPr>
        <p:pic>
          <p:nvPicPr>
            <p:cNvPr id="472" name="Google Shape;472;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73" name="Google Shape;473;p44"/>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vol</a:t>
              </a:r>
              <a:endParaRPr sz="1200"/>
            </a:p>
          </p:txBody>
        </p:sp>
      </p:grpSp>
      <p:cxnSp>
        <p:nvCxnSpPr>
          <p:cNvPr id="474" name="Google Shape;474;p44"/>
          <p:cNvCxnSpPr>
            <a:stCxn id="466" idx="0"/>
            <a:endCxn id="463" idx="2"/>
          </p:cNvCxnSpPr>
          <p:nvPr/>
        </p:nvCxnSpPr>
        <p:spPr>
          <a:xfrm flipH="1" rot="10800000">
            <a:off x="1476450" y="2203425"/>
            <a:ext cx="1295400" cy="2169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44"/>
          <p:cNvCxnSpPr/>
          <p:nvPr/>
        </p:nvCxnSpPr>
        <p:spPr>
          <a:xfrm>
            <a:off x="2771850" y="2203425"/>
            <a:ext cx="0" cy="216900"/>
          </a:xfrm>
          <a:prstGeom prst="straightConnector1">
            <a:avLst/>
          </a:prstGeom>
          <a:noFill/>
          <a:ln cap="flat" cmpd="sng" w="9525">
            <a:solidFill>
              <a:schemeClr val="dk2"/>
            </a:solidFill>
            <a:prstDash val="solid"/>
            <a:round/>
            <a:headEnd len="med" w="med" type="none"/>
            <a:tailEnd len="med" w="med" type="none"/>
          </a:ln>
        </p:spPr>
      </p:cxnSp>
      <p:cxnSp>
        <p:nvCxnSpPr>
          <p:cNvPr id="476" name="Google Shape;476;p44"/>
          <p:cNvCxnSpPr/>
          <p:nvPr/>
        </p:nvCxnSpPr>
        <p:spPr>
          <a:xfrm>
            <a:off x="2771850" y="2203325"/>
            <a:ext cx="762000" cy="2169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44"/>
          <p:cNvCxnSpPr>
            <a:endCxn id="478" idx="0"/>
          </p:cNvCxnSpPr>
          <p:nvPr/>
        </p:nvCxnSpPr>
        <p:spPr>
          <a:xfrm flipH="1">
            <a:off x="10192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479" name="Google Shape;479;p44"/>
          <p:cNvCxnSpPr>
            <a:endCxn id="480" idx="0"/>
          </p:cNvCxnSpPr>
          <p:nvPr/>
        </p:nvCxnSpPr>
        <p:spPr>
          <a:xfrm>
            <a:off x="1418550" y="3005925"/>
            <a:ext cx="286500" cy="100200"/>
          </a:xfrm>
          <a:prstGeom prst="straightConnector1">
            <a:avLst/>
          </a:prstGeom>
          <a:noFill/>
          <a:ln cap="flat" cmpd="sng" w="9525">
            <a:solidFill>
              <a:schemeClr val="dk2"/>
            </a:solidFill>
            <a:prstDash val="solid"/>
            <a:round/>
            <a:headEnd len="med" w="med" type="none"/>
            <a:tailEnd len="med" w="med" type="none"/>
          </a:ln>
        </p:spPr>
      </p:cxnSp>
      <p:grpSp>
        <p:nvGrpSpPr>
          <p:cNvPr id="481" name="Google Shape;481;p44"/>
          <p:cNvGrpSpPr/>
          <p:nvPr/>
        </p:nvGrpSpPr>
        <p:grpSpPr>
          <a:xfrm>
            <a:off x="746750" y="3106125"/>
            <a:ext cx="675775" cy="545000"/>
            <a:chOff x="2118350" y="2420325"/>
            <a:chExt cx="675775" cy="545000"/>
          </a:xfrm>
        </p:grpSpPr>
        <p:pic>
          <p:nvPicPr>
            <p:cNvPr id="478" name="Google Shape;478;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82" name="Google Shape;482;p44"/>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luke</a:t>
              </a:r>
              <a:endParaRPr sz="1000"/>
            </a:p>
          </p:txBody>
        </p:sp>
      </p:grpSp>
      <p:grpSp>
        <p:nvGrpSpPr>
          <p:cNvPr id="483" name="Google Shape;483;p44"/>
          <p:cNvGrpSpPr/>
          <p:nvPr/>
        </p:nvGrpSpPr>
        <p:grpSpPr>
          <a:xfrm>
            <a:off x="1432550" y="3106125"/>
            <a:ext cx="675775" cy="545000"/>
            <a:chOff x="2118350" y="2420325"/>
            <a:chExt cx="675775" cy="545000"/>
          </a:xfrm>
        </p:grpSpPr>
        <p:pic>
          <p:nvPicPr>
            <p:cNvPr id="480" name="Google Shape;480;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84" name="Google Shape;484;p44"/>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leia</a:t>
              </a:r>
              <a:endParaRPr sz="1000"/>
            </a:p>
          </p:txBody>
        </p:sp>
      </p:grpSp>
      <p:cxnSp>
        <p:nvCxnSpPr>
          <p:cNvPr id="485" name="Google Shape;485;p44"/>
          <p:cNvCxnSpPr/>
          <p:nvPr/>
        </p:nvCxnSpPr>
        <p:spPr>
          <a:xfrm flipH="1">
            <a:off x="23908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486" name="Google Shape;486;p44"/>
          <p:cNvCxnSpPr/>
          <p:nvPr/>
        </p:nvCxnSpPr>
        <p:spPr>
          <a:xfrm>
            <a:off x="2790150" y="3005925"/>
            <a:ext cx="286500" cy="10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44"/>
          <p:cNvSpPr txBox="1"/>
          <p:nvPr/>
        </p:nvSpPr>
        <p:spPr>
          <a:xfrm>
            <a:off x="2161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ls</a:t>
            </a:r>
            <a:endParaRPr/>
          </a:p>
        </p:txBody>
      </p:sp>
      <p:sp>
        <p:nvSpPr>
          <p:cNvPr id="488" name="Google Shape;488;p44"/>
          <p:cNvSpPr txBox="1"/>
          <p:nvPr/>
        </p:nvSpPr>
        <p:spPr>
          <a:xfrm>
            <a:off x="24659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head</a:t>
            </a:r>
            <a:endParaRPr/>
          </a:p>
        </p:txBody>
      </p:sp>
      <p:sp>
        <p:nvSpPr>
          <p:cNvPr id="489" name="Google Shape;489;p44"/>
          <p:cNvSpPr txBox="1"/>
          <p:nvPr/>
        </p:nvSpPr>
        <p:spPr>
          <a:xfrm>
            <a:off x="2923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cat</a:t>
            </a:r>
            <a:endParaRPr/>
          </a:p>
        </p:txBody>
      </p:sp>
      <p:cxnSp>
        <p:nvCxnSpPr>
          <p:cNvPr id="490" name="Google Shape;490;p44"/>
          <p:cNvCxnSpPr/>
          <p:nvPr/>
        </p:nvCxnSpPr>
        <p:spPr>
          <a:xfrm>
            <a:off x="2786250" y="2999625"/>
            <a:ext cx="0" cy="216900"/>
          </a:xfrm>
          <a:prstGeom prst="straightConnector1">
            <a:avLst/>
          </a:prstGeom>
          <a:noFill/>
          <a:ln cap="flat" cmpd="sng" w="9525">
            <a:solidFill>
              <a:schemeClr val="dk2"/>
            </a:solidFill>
            <a:prstDash val="solid"/>
            <a:round/>
            <a:headEnd len="med" w="med" type="none"/>
            <a:tailEnd len="med" w="med" type="none"/>
          </a:ln>
        </p:spPr>
      </p:cxnSp>
      <p:sp>
        <p:nvSpPr>
          <p:cNvPr id="491" name="Google Shape;491;p44"/>
          <p:cNvSpPr txBox="1"/>
          <p:nvPr/>
        </p:nvSpPr>
        <p:spPr>
          <a:xfrm>
            <a:off x="137150" y="4010900"/>
            <a:ext cx="7296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hi.txt</a:t>
            </a:r>
            <a:endParaRPr>
              <a:solidFill>
                <a:srgbClr val="38761D"/>
              </a:solidFill>
            </a:endParaRPr>
          </a:p>
        </p:txBody>
      </p:sp>
      <p:grpSp>
        <p:nvGrpSpPr>
          <p:cNvPr id="492" name="Google Shape;492;p44"/>
          <p:cNvGrpSpPr/>
          <p:nvPr/>
        </p:nvGrpSpPr>
        <p:grpSpPr>
          <a:xfrm>
            <a:off x="975350" y="3868125"/>
            <a:ext cx="675775" cy="545000"/>
            <a:chOff x="2118350" y="2420325"/>
            <a:chExt cx="675775" cy="545000"/>
          </a:xfrm>
        </p:grpSpPr>
        <p:pic>
          <p:nvPicPr>
            <p:cNvPr id="493" name="Google Shape;493;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494" name="Google Shape;494;p44"/>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proj1</a:t>
              </a:r>
              <a:endParaRPr sz="1000"/>
            </a:p>
          </p:txBody>
        </p:sp>
      </p:grpSp>
      <p:sp>
        <p:nvSpPr>
          <p:cNvPr id="495" name="Google Shape;495;p44"/>
          <p:cNvSpPr txBox="1"/>
          <p:nvPr/>
        </p:nvSpPr>
        <p:spPr>
          <a:xfrm>
            <a:off x="12801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data2.txt</a:t>
            </a:r>
            <a:endParaRPr>
              <a:solidFill>
                <a:srgbClr val="38761D"/>
              </a:solidFill>
            </a:endParaRPr>
          </a:p>
        </p:txBody>
      </p:sp>
      <p:sp>
        <p:nvSpPr>
          <p:cNvPr id="496" name="Google Shape;496;p44"/>
          <p:cNvSpPr txBox="1"/>
          <p:nvPr/>
        </p:nvSpPr>
        <p:spPr>
          <a:xfrm>
            <a:off x="2133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data1.txt</a:t>
            </a:r>
            <a:endParaRPr>
              <a:solidFill>
                <a:srgbClr val="38761D"/>
              </a:solidFill>
            </a:endParaRPr>
          </a:p>
        </p:txBody>
      </p:sp>
      <p:cxnSp>
        <p:nvCxnSpPr>
          <p:cNvPr id="497" name="Google Shape;497;p44"/>
          <p:cNvCxnSpPr>
            <a:stCxn id="478" idx="2"/>
            <a:endCxn id="491" idx="0"/>
          </p:cNvCxnSpPr>
          <p:nvPr/>
        </p:nvCxnSpPr>
        <p:spPr>
          <a:xfrm flipH="1">
            <a:off x="502050" y="3651125"/>
            <a:ext cx="517200" cy="3597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44"/>
          <p:cNvCxnSpPr>
            <a:stCxn id="478" idx="2"/>
          </p:cNvCxnSpPr>
          <p:nvPr/>
        </p:nvCxnSpPr>
        <p:spPr>
          <a:xfrm>
            <a:off x="1019250" y="3651125"/>
            <a:ext cx="258300" cy="2385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44"/>
          <p:cNvCxnSpPr/>
          <p:nvPr/>
        </p:nvCxnSpPr>
        <p:spPr>
          <a:xfrm flipH="1">
            <a:off x="627500" y="4447400"/>
            <a:ext cx="634800" cy="17310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44"/>
          <p:cNvCxnSpPr/>
          <p:nvPr/>
        </p:nvCxnSpPr>
        <p:spPr>
          <a:xfrm>
            <a:off x="1322325" y="4441551"/>
            <a:ext cx="372000" cy="178800"/>
          </a:xfrm>
          <a:prstGeom prst="straightConnector1">
            <a:avLst/>
          </a:prstGeom>
          <a:noFill/>
          <a:ln cap="flat" cmpd="sng" w="9525">
            <a:solidFill>
              <a:schemeClr val="dk2"/>
            </a:solidFill>
            <a:prstDash val="solid"/>
            <a:round/>
            <a:headEnd len="med" w="med" type="none"/>
            <a:tailEnd len="med" w="med" type="none"/>
          </a:ln>
        </p:spPr>
      </p:cxnSp>
      <p:sp>
        <p:nvSpPr>
          <p:cNvPr id="501" name="Google Shape;501;p44"/>
          <p:cNvSpPr txBox="1"/>
          <p:nvPr/>
        </p:nvSpPr>
        <p:spPr>
          <a:xfrm>
            <a:off x="52578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Image we are user “luke”</a:t>
            </a:r>
            <a:endParaRPr/>
          </a:p>
        </p:txBody>
      </p:sp>
      <p:sp>
        <p:nvSpPr>
          <p:cNvPr id="502" name="Google Shape;502;p44"/>
          <p:cNvSpPr txBox="1"/>
          <p:nvPr/>
        </p:nvSpPr>
        <p:spPr>
          <a:xfrm>
            <a:off x="5257800" y="1555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ssh </a:t>
            </a:r>
            <a:r>
              <a:rPr b="1" lang="en" sz="1000">
                <a:solidFill>
                  <a:srgbClr val="333333"/>
                </a:solidFill>
                <a:highlight>
                  <a:schemeClr val="lt1"/>
                </a:highlight>
                <a:latin typeface="Consolas"/>
                <a:ea typeface="Consolas"/>
                <a:cs typeface="Consolas"/>
                <a:sym typeface="Consolas"/>
              </a:rPr>
              <a:t>luke@malibu.genetics.utah.edu</a:t>
            </a:r>
            <a:endParaRPr b="1" sz="1000">
              <a:solidFill>
                <a:srgbClr val="333333"/>
              </a:solidFill>
              <a:highlight>
                <a:srgbClr val="FFFFFF"/>
              </a:highlight>
              <a:latin typeface="Consolas"/>
              <a:ea typeface="Consolas"/>
              <a:cs typeface="Consolas"/>
              <a:sym typeface="Consolas"/>
            </a:endParaRPr>
          </a:p>
        </p:txBody>
      </p:sp>
      <p:sp>
        <p:nvSpPr>
          <p:cNvPr id="503" name="Google Shape;503;p44"/>
          <p:cNvSpPr txBox="1"/>
          <p:nvPr/>
        </p:nvSpPr>
        <p:spPr>
          <a:xfrm>
            <a:off x="5257800" y="1936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hi.txt   proj1 </a:t>
            </a:r>
            <a:endParaRPr b="1" sz="1000">
              <a:solidFill>
                <a:srgbClr val="38761D"/>
              </a:solidFill>
              <a:highlight>
                <a:srgbClr val="FFFFFF"/>
              </a:highlight>
              <a:latin typeface="Consolas"/>
              <a:ea typeface="Consolas"/>
              <a:cs typeface="Consolas"/>
              <a:sym typeface="Consolas"/>
            </a:endParaRPr>
          </a:p>
        </p:txBody>
      </p:sp>
      <p:cxnSp>
        <p:nvCxnSpPr>
          <p:cNvPr id="504" name="Google Shape;504;p44"/>
          <p:cNvCxnSpPr/>
          <p:nvPr/>
        </p:nvCxnSpPr>
        <p:spPr>
          <a:xfrm>
            <a:off x="885225" y="1737225"/>
            <a:ext cx="297300" cy="696600"/>
          </a:xfrm>
          <a:prstGeom prst="straightConnector1">
            <a:avLst/>
          </a:prstGeom>
          <a:noFill/>
          <a:ln cap="flat" cmpd="sng" w="28575">
            <a:solidFill>
              <a:srgbClr val="38761D"/>
            </a:solidFill>
            <a:prstDash val="solid"/>
            <a:round/>
            <a:headEnd len="med" w="med" type="none"/>
            <a:tailEnd len="med" w="med" type="triangle"/>
          </a:ln>
        </p:spPr>
      </p:cxnSp>
      <p:sp>
        <p:nvSpPr>
          <p:cNvPr id="505" name="Google Shape;505;p44"/>
          <p:cNvSpPr txBox="1"/>
          <p:nvPr/>
        </p:nvSpPr>
        <p:spPr>
          <a:xfrm>
            <a:off x="5257800" y="23941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000">
                <a:solidFill>
                  <a:srgbClr val="38761D"/>
                </a:solidFill>
                <a:highlight>
                  <a:schemeClr val="lt1"/>
                </a:highlight>
                <a:latin typeface="Consolas"/>
                <a:ea typeface="Consolas"/>
                <a:cs typeface="Consolas"/>
                <a:sym typeface="Consolas"/>
              </a:rPr>
              <a:t>hi.txt   proj1</a:t>
            </a:r>
            <a:endParaRPr b="1" sz="1000">
              <a:solidFill>
                <a:srgbClr val="38761D"/>
              </a:solidFill>
              <a:highlight>
                <a:srgbClr val="FFFFFF"/>
              </a:highlight>
              <a:latin typeface="Consolas"/>
              <a:ea typeface="Consolas"/>
              <a:cs typeface="Consolas"/>
              <a:sym typeface="Consolas"/>
            </a:endParaRPr>
          </a:p>
        </p:txBody>
      </p:sp>
      <p:sp>
        <p:nvSpPr>
          <p:cNvPr id="506" name="Google Shape;506;p44"/>
          <p:cNvSpPr txBox="1"/>
          <p:nvPr/>
        </p:nvSpPr>
        <p:spPr>
          <a:xfrm>
            <a:off x="5257800" y="28513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~luke</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000">
                <a:solidFill>
                  <a:srgbClr val="38761D"/>
                </a:solidFill>
                <a:highlight>
                  <a:schemeClr val="lt1"/>
                </a:highlight>
                <a:latin typeface="Consolas"/>
                <a:ea typeface="Consolas"/>
                <a:cs typeface="Consolas"/>
                <a:sym typeface="Consolas"/>
              </a:rPr>
              <a:t>hi.txt   proj1</a:t>
            </a:r>
            <a:endParaRPr b="1" sz="1000">
              <a:solidFill>
                <a:srgbClr val="38761D"/>
              </a:solidFill>
              <a:highlight>
                <a:srgbClr val="FFFFFF"/>
              </a:highlight>
              <a:latin typeface="Consolas"/>
              <a:ea typeface="Consolas"/>
              <a:cs typeface="Consolas"/>
              <a:sym typeface="Consolas"/>
            </a:endParaRPr>
          </a:p>
        </p:txBody>
      </p:sp>
      <p:sp>
        <p:nvSpPr>
          <p:cNvPr id="507" name="Google Shape;507;p44"/>
          <p:cNvSpPr txBox="1"/>
          <p:nvPr/>
        </p:nvSpPr>
        <p:spPr>
          <a:xfrm>
            <a:off x="5257800" y="33085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/home</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luke   leia </a:t>
            </a:r>
            <a:endParaRPr b="1" sz="1000">
              <a:solidFill>
                <a:srgbClr val="38761D"/>
              </a:solidFill>
              <a:highlight>
                <a:srgbClr val="FFFFFF"/>
              </a:highlight>
              <a:latin typeface="Consolas"/>
              <a:ea typeface="Consolas"/>
              <a:cs typeface="Consolas"/>
              <a:sym typeface="Consolas"/>
            </a:endParaRPr>
          </a:p>
        </p:txBody>
      </p:sp>
      <p:sp>
        <p:nvSpPr>
          <p:cNvPr id="508" name="Google Shape;508;p44"/>
          <p:cNvSpPr txBox="1"/>
          <p:nvPr/>
        </p:nvSpPr>
        <p:spPr>
          <a:xfrm rot="-591">
            <a:off x="6956579" y="18268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509" name="Google Shape;509;p44"/>
          <p:cNvSpPr txBox="1"/>
          <p:nvPr/>
        </p:nvSpPr>
        <p:spPr>
          <a:xfrm rot="-591">
            <a:off x="6956579" y="23602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510" name="Google Shape;510;p44"/>
          <p:cNvSpPr txBox="1"/>
          <p:nvPr/>
        </p:nvSpPr>
        <p:spPr>
          <a:xfrm rot="-591">
            <a:off x="6956579" y="28174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511" name="Google Shape;511;p44"/>
          <p:cNvSpPr txBox="1"/>
          <p:nvPr/>
        </p:nvSpPr>
        <p:spPr>
          <a:xfrm rot="-591">
            <a:off x="6956579" y="32746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the “usr” directory</a:t>
            </a:r>
            <a:endParaRPr/>
          </a:p>
        </p:txBody>
      </p:sp>
      <p:sp>
        <p:nvSpPr>
          <p:cNvPr id="512" name="Google Shape;512;p44"/>
          <p:cNvSpPr txBox="1"/>
          <p:nvPr/>
        </p:nvSpPr>
        <p:spPr>
          <a:xfrm rot="-626">
            <a:off x="3678175" y="3821368"/>
            <a:ext cx="1647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761D"/>
                </a:solidFill>
                <a:highlight>
                  <a:schemeClr val="lt1"/>
                </a:highlight>
                <a:latin typeface="Economica"/>
                <a:ea typeface="Economica"/>
                <a:cs typeface="Economica"/>
                <a:sym typeface="Economica"/>
              </a:rPr>
              <a:t>Q: Why does this directory need </a:t>
            </a:r>
            <a:endParaRPr b="1">
              <a:solidFill>
                <a:srgbClr val="38761D"/>
              </a:solidFill>
              <a:highlight>
                <a:schemeClr val="lt1"/>
              </a:highlight>
              <a:latin typeface="Economica"/>
              <a:ea typeface="Economica"/>
              <a:cs typeface="Economica"/>
              <a:sym typeface="Economica"/>
            </a:endParaRPr>
          </a:p>
          <a:p>
            <a:pPr indent="0" lvl="0" marL="0" rtl="0" algn="l">
              <a:spcBef>
                <a:spcPts val="0"/>
              </a:spcBef>
              <a:spcAft>
                <a:spcPts val="0"/>
              </a:spcAft>
              <a:buNone/>
            </a:pPr>
            <a:r>
              <a:rPr b="1" lang="en">
                <a:solidFill>
                  <a:srgbClr val="38761D"/>
                </a:solidFill>
                <a:highlight>
                  <a:schemeClr val="lt1"/>
                </a:highlight>
                <a:latin typeface="Economica"/>
                <a:ea typeface="Economica"/>
                <a:cs typeface="Economica"/>
                <a:sym typeface="Economica"/>
              </a:rPr>
              <a:t>a leading “slash”?</a:t>
            </a:r>
            <a:endParaRPr b="1">
              <a:solidFill>
                <a:srgbClr val="38761D"/>
              </a:solidFill>
              <a:highlight>
                <a:schemeClr val="lt1"/>
              </a:highlight>
              <a:latin typeface="Economica"/>
              <a:ea typeface="Economica"/>
              <a:cs typeface="Economica"/>
              <a:sym typeface="Economica"/>
            </a:endParaRPr>
          </a:p>
          <a:p>
            <a:pPr indent="0" lvl="0" marL="0" rtl="0" algn="l">
              <a:spcBef>
                <a:spcPts val="0"/>
              </a:spcBef>
              <a:spcAft>
                <a:spcPts val="0"/>
              </a:spcAft>
              <a:buNone/>
            </a:pPr>
            <a:r>
              <a:t/>
            </a:r>
            <a:endParaRPr b="1">
              <a:solidFill>
                <a:srgbClr val="38761D"/>
              </a:solidFill>
              <a:highlight>
                <a:schemeClr val="lt1"/>
              </a:highlight>
              <a:latin typeface="Economica"/>
              <a:ea typeface="Economica"/>
              <a:cs typeface="Economica"/>
              <a:sym typeface="Economica"/>
            </a:endParaRPr>
          </a:p>
          <a:p>
            <a:pPr indent="0" lvl="0" marL="0" rtl="0" algn="l">
              <a:spcBef>
                <a:spcPts val="0"/>
              </a:spcBef>
              <a:spcAft>
                <a:spcPts val="0"/>
              </a:spcAft>
              <a:buNone/>
            </a:pPr>
            <a:r>
              <a:rPr b="1" lang="en">
                <a:solidFill>
                  <a:srgbClr val="38761D"/>
                </a:solidFill>
                <a:highlight>
                  <a:schemeClr val="lt1"/>
                </a:highlight>
                <a:latin typeface="Economica"/>
                <a:ea typeface="Economica"/>
                <a:cs typeface="Economica"/>
                <a:sym typeface="Economica"/>
              </a:rPr>
              <a:t>A: It is special because it is one “level” below “root”</a:t>
            </a:r>
            <a:endParaRPr b="1">
              <a:solidFill>
                <a:srgbClr val="38761D"/>
              </a:solidFill>
              <a:highlight>
                <a:schemeClr val="lt1"/>
              </a:highlight>
              <a:latin typeface="Economica"/>
              <a:ea typeface="Economica"/>
              <a:cs typeface="Economica"/>
              <a:sym typeface="Economica"/>
            </a:endParaRPr>
          </a:p>
        </p:txBody>
      </p:sp>
      <p:cxnSp>
        <p:nvCxnSpPr>
          <p:cNvPr id="513" name="Google Shape;513;p44"/>
          <p:cNvCxnSpPr>
            <a:endCxn id="507" idx="1"/>
          </p:cNvCxnSpPr>
          <p:nvPr/>
        </p:nvCxnSpPr>
        <p:spPr>
          <a:xfrm flipH="1" rot="10800000">
            <a:off x="4810200" y="3488425"/>
            <a:ext cx="447600" cy="111300"/>
          </a:xfrm>
          <a:prstGeom prst="straightConnector1">
            <a:avLst/>
          </a:prstGeom>
          <a:noFill/>
          <a:ln cap="flat" cmpd="sng" w="28575">
            <a:solidFill>
              <a:srgbClr val="38761D"/>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5"/>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a:t>
            </a:r>
            <a:r>
              <a:rPr lang="en" sz="3600">
                <a:solidFill>
                  <a:srgbClr val="38761D"/>
                </a:solidFill>
                <a:latin typeface="Consolas"/>
                <a:ea typeface="Consolas"/>
                <a:cs typeface="Consolas"/>
                <a:sym typeface="Consolas"/>
              </a:rPr>
              <a:t>ls</a:t>
            </a:r>
            <a:r>
              <a:rPr lang="en" sz="3600"/>
              <a:t> command (</a:t>
            </a:r>
            <a:r>
              <a:rPr lang="en" sz="3600" u="sng"/>
              <a:t>l</a:t>
            </a:r>
            <a:r>
              <a:rPr lang="en" sz="3600"/>
              <a:t>i</a:t>
            </a:r>
            <a:r>
              <a:rPr lang="en" sz="3600" u="sng"/>
              <a:t>s</a:t>
            </a:r>
            <a:r>
              <a:rPr lang="en" sz="3600"/>
              <a:t>t files and directories)</a:t>
            </a:r>
            <a:endParaRPr sz="3600"/>
          </a:p>
          <a:p>
            <a:pPr indent="0" lvl="0" marL="0" rtl="0" algn="l">
              <a:spcBef>
                <a:spcPts val="0"/>
              </a:spcBef>
              <a:spcAft>
                <a:spcPts val="0"/>
              </a:spcAft>
              <a:buNone/>
            </a:pPr>
            <a:r>
              <a:rPr lang="en" sz="1800"/>
              <a:t>(What files and directories can be found in the current directory?)</a:t>
            </a:r>
            <a:endParaRPr sz="1800"/>
          </a:p>
        </p:txBody>
      </p:sp>
      <p:sp>
        <p:nvSpPr>
          <p:cNvPr id="519" name="Google Shape;519;p45"/>
          <p:cNvSpPr txBox="1"/>
          <p:nvPr/>
        </p:nvSpPr>
        <p:spPr>
          <a:xfrm>
            <a:off x="8382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Example Unix file system (a “tree”)</a:t>
            </a:r>
            <a:endParaRPr/>
          </a:p>
        </p:txBody>
      </p:sp>
      <p:grpSp>
        <p:nvGrpSpPr>
          <p:cNvPr id="520" name="Google Shape;520;p45"/>
          <p:cNvGrpSpPr/>
          <p:nvPr/>
        </p:nvGrpSpPr>
        <p:grpSpPr>
          <a:xfrm>
            <a:off x="2499350" y="1658325"/>
            <a:ext cx="675775" cy="545000"/>
            <a:chOff x="2118350" y="2420325"/>
            <a:chExt cx="675775" cy="545000"/>
          </a:xfrm>
        </p:grpSpPr>
        <p:pic>
          <p:nvPicPr>
            <p:cNvPr id="521" name="Google Shape;521;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22" name="Google Shape;522;p45"/>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root</a:t>
              </a:r>
              <a:endParaRPr sz="1200"/>
            </a:p>
          </p:txBody>
        </p:sp>
      </p:grpSp>
      <p:grpSp>
        <p:nvGrpSpPr>
          <p:cNvPr id="523" name="Google Shape;523;p45"/>
          <p:cNvGrpSpPr/>
          <p:nvPr/>
        </p:nvGrpSpPr>
        <p:grpSpPr>
          <a:xfrm>
            <a:off x="1203950" y="2420325"/>
            <a:ext cx="675775" cy="545000"/>
            <a:chOff x="2118350" y="2420325"/>
            <a:chExt cx="675775" cy="545000"/>
          </a:xfrm>
        </p:grpSpPr>
        <p:pic>
          <p:nvPicPr>
            <p:cNvPr id="524" name="Google Shape;524;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25" name="Google Shape;525;p45"/>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8761D"/>
                  </a:solidFill>
                  <a:latin typeface="Consolas"/>
                  <a:ea typeface="Consolas"/>
                  <a:cs typeface="Consolas"/>
                  <a:sym typeface="Consolas"/>
                </a:rPr>
                <a:t>home</a:t>
              </a:r>
              <a:endParaRPr sz="1200"/>
            </a:p>
          </p:txBody>
        </p:sp>
      </p:grpSp>
      <p:grpSp>
        <p:nvGrpSpPr>
          <p:cNvPr id="526" name="Google Shape;526;p45"/>
          <p:cNvGrpSpPr/>
          <p:nvPr/>
        </p:nvGrpSpPr>
        <p:grpSpPr>
          <a:xfrm>
            <a:off x="2499350" y="2420325"/>
            <a:ext cx="675775" cy="545000"/>
            <a:chOff x="2118350" y="2420325"/>
            <a:chExt cx="675775" cy="545000"/>
          </a:xfrm>
        </p:grpSpPr>
        <p:pic>
          <p:nvPicPr>
            <p:cNvPr id="527" name="Google Shape;527;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28" name="Google Shape;528;p45"/>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bin</a:t>
              </a:r>
              <a:endParaRPr sz="1200"/>
            </a:p>
          </p:txBody>
        </p:sp>
      </p:grpSp>
      <p:grpSp>
        <p:nvGrpSpPr>
          <p:cNvPr id="529" name="Google Shape;529;p45"/>
          <p:cNvGrpSpPr/>
          <p:nvPr/>
        </p:nvGrpSpPr>
        <p:grpSpPr>
          <a:xfrm>
            <a:off x="3261350" y="2420325"/>
            <a:ext cx="675775" cy="545000"/>
            <a:chOff x="2118350" y="2420325"/>
            <a:chExt cx="675775" cy="545000"/>
          </a:xfrm>
        </p:grpSpPr>
        <p:pic>
          <p:nvPicPr>
            <p:cNvPr id="530" name="Google Shape;530;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31" name="Google Shape;531;p45"/>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vol</a:t>
              </a:r>
              <a:endParaRPr sz="1200"/>
            </a:p>
          </p:txBody>
        </p:sp>
      </p:grpSp>
      <p:cxnSp>
        <p:nvCxnSpPr>
          <p:cNvPr id="532" name="Google Shape;532;p45"/>
          <p:cNvCxnSpPr>
            <a:stCxn id="524" idx="0"/>
            <a:endCxn id="521" idx="2"/>
          </p:cNvCxnSpPr>
          <p:nvPr/>
        </p:nvCxnSpPr>
        <p:spPr>
          <a:xfrm flipH="1" rot="10800000">
            <a:off x="1476450" y="2203425"/>
            <a:ext cx="1295400" cy="216900"/>
          </a:xfrm>
          <a:prstGeom prst="straightConnector1">
            <a:avLst/>
          </a:prstGeom>
          <a:noFill/>
          <a:ln cap="flat" cmpd="sng" w="9525">
            <a:solidFill>
              <a:schemeClr val="dk2"/>
            </a:solidFill>
            <a:prstDash val="solid"/>
            <a:round/>
            <a:headEnd len="med" w="med" type="none"/>
            <a:tailEnd len="med" w="med" type="none"/>
          </a:ln>
        </p:spPr>
      </p:cxnSp>
      <p:cxnSp>
        <p:nvCxnSpPr>
          <p:cNvPr id="533" name="Google Shape;533;p45"/>
          <p:cNvCxnSpPr/>
          <p:nvPr/>
        </p:nvCxnSpPr>
        <p:spPr>
          <a:xfrm>
            <a:off x="2771850" y="2203425"/>
            <a:ext cx="0" cy="21690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45"/>
          <p:cNvCxnSpPr/>
          <p:nvPr/>
        </p:nvCxnSpPr>
        <p:spPr>
          <a:xfrm>
            <a:off x="2771850" y="2203325"/>
            <a:ext cx="762000" cy="2169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45"/>
          <p:cNvCxnSpPr>
            <a:endCxn id="536" idx="0"/>
          </p:cNvCxnSpPr>
          <p:nvPr/>
        </p:nvCxnSpPr>
        <p:spPr>
          <a:xfrm flipH="1">
            <a:off x="10192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45"/>
          <p:cNvCxnSpPr>
            <a:endCxn id="538" idx="0"/>
          </p:cNvCxnSpPr>
          <p:nvPr/>
        </p:nvCxnSpPr>
        <p:spPr>
          <a:xfrm>
            <a:off x="1418550" y="3005925"/>
            <a:ext cx="286500" cy="100200"/>
          </a:xfrm>
          <a:prstGeom prst="straightConnector1">
            <a:avLst/>
          </a:prstGeom>
          <a:noFill/>
          <a:ln cap="flat" cmpd="sng" w="9525">
            <a:solidFill>
              <a:schemeClr val="dk2"/>
            </a:solidFill>
            <a:prstDash val="solid"/>
            <a:round/>
            <a:headEnd len="med" w="med" type="none"/>
            <a:tailEnd len="med" w="med" type="none"/>
          </a:ln>
        </p:spPr>
      </p:cxnSp>
      <p:grpSp>
        <p:nvGrpSpPr>
          <p:cNvPr id="539" name="Google Shape;539;p45"/>
          <p:cNvGrpSpPr/>
          <p:nvPr/>
        </p:nvGrpSpPr>
        <p:grpSpPr>
          <a:xfrm>
            <a:off x="746750" y="3106125"/>
            <a:ext cx="675775" cy="545000"/>
            <a:chOff x="2118350" y="2420325"/>
            <a:chExt cx="675775" cy="545000"/>
          </a:xfrm>
        </p:grpSpPr>
        <p:pic>
          <p:nvPicPr>
            <p:cNvPr id="536" name="Google Shape;536;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40" name="Google Shape;540;p45"/>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luke</a:t>
              </a:r>
              <a:endParaRPr sz="1000"/>
            </a:p>
          </p:txBody>
        </p:sp>
      </p:grpSp>
      <p:grpSp>
        <p:nvGrpSpPr>
          <p:cNvPr id="541" name="Google Shape;541;p45"/>
          <p:cNvGrpSpPr/>
          <p:nvPr/>
        </p:nvGrpSpPr>
        <p:grpSpPr>
          <a:xfrm>
            <a:off x="1432550" y="3106125"/>
            <a:ext cx="675775" cy="545000"/>
            <a:chOff x="2118350" y="2420325"/>
            <a:chExt cx="675775" cy="545000"/>
          </a:xfrm>
        </p:grpSpPr>
        <p:pic>
          <p:nvPicPr>
            <p:cNvPr id="538" name="Google Shape;538;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42" name="Google Shape;542;p45"/>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leia</a:t>
              </a:r>
              <a:endParaRPr sz="1000"/>
            </a:p>
          </p:txBody>
        </p:sp>
      </p:grpSp>
      <p:cxnSp>
        <p:nvCxnSpPr>
          <p:cNvPr id="543" name="Google Shape;543;p45"/>
          <p:cNvCxnSpPr/>
          <p:nvPr/>
        </p:nvCxnSpPr>
        <p:spPr>
          <a:xfrm flipH="1">
            <a:off x="23908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45"/>
          <p:cNvCxnSpPr/>
          <p:nvPr/>
        </p:nvCxnSpPr>
        <p:spPr>
          <a:xfrm>
            <a:off x="2790150" y="3005925"/>
            <a:ext cx="286500" cy="100200"/>
          </a:xfrm>
          <a:prstGeom prst="straightConnector1">
            <a:avLst/>
          </a:prstGeom>
          <a:noFill/>
          <a:ln cap="flat" cmpd="sng" w="9525">
            <a:solidFill>
              <a:schemeClr val="dk2"/>
            </a:solidFill>
            <a:prstDash val="solid"/>
            <a:round/>
            <a:headEnd len="med" w="med" type="none"/>
            <a:tailEnd len="med" w="med" type="none"/>
          </a:ln>
        </p:spPr>
      </p:cxnSp>
      <p:sp>
        <p:nvSpPr>
          <p:cNvPr id="545" name="Google Shape;545;p45"/>
          <p:cNvSpPr txBox="1"/>
          <p:nvPr/>
        </p:nvSpPr>
        <p:spPr>
          <a:xfrm>
            <a:off x="2161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ls</a:t>
            </a:r>
            <a:endParaRPr/>
          </a:p>
        </p:txBody>
      </p:sp>
      <p:sp>
        <p:nvSpPr>
          <p:cNvPr id="546" name="Google Shape;546;p45"/>
          <p:cNvSpPr txBox="1"/>
          <p:nvPr/>
        </p:nvSpPr>
        <p:spPr>
          <a:xfrm>
            <a:off x="24659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head</a:t>
            </a:r>
            <a:endParaRPr/>
          </a:p>
        </p:txBody>
      </p:sp>
      <p:sp>
        <p:nvSpPr>
          <p:cNvPr id="547" name="Google Shape;547;p45"/>
          <p:cNvSpPr txBox="1"/>
          <p:nvPr/>
        </p:nvSpPr>
        <p:spPr>
          <a:xfrm>
            <a:off x="2923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cat</a:t>
            </a:r>
            <a:endParaRPr/>
          </a:p>
        </p:txBody>
      </p:sp>
      <p:cxnSp>
        <p:nvCxnSpPr>
          <p:cNvPr id="548" name="Google Shape;548;p45"/>
          <p:cNvCxnSpPr/>
          <p:nvPr/>
        </p:nvCxnSpPr>
        <p:spPr>
          <a:xfrm>
            <a:off x="2786250" y="2999625"/>
            <a:ext cx="0" cy="216900"/>
          </a:xfrm>
          <a:prstGeom prst="straightConnector1">
            <a:avLst/>
          </a:prstGeom>
          <a:noFill/>
          <a:ln cap="flat" cmpd="sng" w="9525">
            <a:solidFill>
              <a:schemeClr val="dk2"/>
            </a:solidFill>
            <a:prstDash val="solid"/>
            <a:round/>
            <a:headEnd len="med" w="med" type="none"/>
            <a:tailEnd len="med" w="med" type="none"/>
          </a:ln>
        </p:spPr>
      </p:cxnSp>
      <p:sp>
        <p:nvSpPr>
          <p:cNvPr id="549" name="Google Shape;549;p45"/>
          <p:cNvSpPr txBox="1"/>
          <p:nvPr/>
        </p:nvSpPr>
        <p:spPr>
          <a:xfrm>
            <a:off x="137150" y="4010900"/>
            <a:ext cx="7296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hi.txt</a:t>
            </a:r>
            <a:endParaRPr>
              <a:solidFill>
                <a:srgbClr val="38761D"/>
              </a:solidFill>
            </a:endParaRPr>
          </a:p>
        </p:txBody>
      </p:sp>
      <p:grpSp>
        <p:nvGrpSpPr>
          <p:cNvPr id="550" name="Google Shape;550;p45"/>
          <p:cNvGrpSpPr/>
          <p:nvPr/>
        </p:nvGrpSpPr>
        <p:grpSpPr>
          <a:xfrm>
            <a:off x="975350" y="3868125"/>
            <a:ext cx="675775" cy="545000"/>
            <a:chOff x="2118350" y="2420325"/>
            <a:chExt cx="675775" cy="545000"/>
          </a:xfrm>
        </p:grpSpPr>
        <p:pic>
          <p:nvPicPr>
            <p:cNvPr id="551" name="Google Shape;551;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52" name="Google Shape;552;p45"/>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proj1</a:t>
              </a:r>
              <a:endParaRPr sz="1000"/>
            </a:p>
          </p:txBody>
        </p:sp>
      </p:grpSp>
      <p:sp>
        <p:nvSpPr>
          <p:cNvPr id="553" name="Google Shape;553;p45"/>
          <p:cNvSpPr txBox="1"/>
          <p:nvPr/>
        </p:nvSpPr>
        <p:spPr>
          <a:xfrm>
            <a:off x="12801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data2.txt</a:t>
            </a:r>
            <a:endParaRPr>
              <a:solidFill>
                <a:srgbClr val="38761D"/>
              </a:solidFill>
            </a:endParaRPr>
          </a:p>
        </p:txBody>
      </p:sp>
      <p:sp>
        <p:nvSpPr>
          <p:cNvPr id="554" name="Google Shape;554;p45"/>
          <p:cNvSpPr txBox="1"/>
          <p:nvPr/>
        </p:nvSpPr>
        <p:spPr>
          <a:xfrm>
            <a:off x="2133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data1.txt</a:t>
            </a:r>
            <a:endParaRPr>
              <a:solidFill>
                <a:srgbClr val="38761D"/>
              </a:solidFill>
            </a:endParaRPr>
          </a:p>
        </p:txBody>
      </p:sp>
      <p:cxnSp>
        <p:nvCxnSpPr>
          <p:cNvPr id="555" name="Google Shape;555;p45"/>
          <p:cNvCxnSpPr>
            <a:stCxn id="536" idx="2"/>
            <a:endCxn id="549" idx="0"/>
          </p:cNvCxnSpPr>
          <p:nvPr/>
        </p:nvCxnSpPr>
        <p:spPr>
          <a:xfrm flipH="1">
            <a:off x="502050" y="3651125"/>
            <a:ext cx="517200" cy="359700"/>
          </a:xfrm>
          <a:prstGeom prst="straightConnector1">
            <a:avLst/>
          </a:prstGeom>
          <a:noFill/>
          <a:ln cap="flat" cmpd="sng" w="9525">
            <a:solidFill>
              <a:schemeClr val="dk2"/>
            </a:solidFill>
            <a:prstDash val="solid"/>
            <a:round/>
            <a:headEnd len="med" w="med" type="none"/>
            <a:tailEnd len="med" w="med" type="none"/>
          </a:ln>
        </p:spPr>
      </p:cxnSp>
      <p:cxnSp>
        <p:nvCxnSpPr>
          <p:cNvPr id="556" name="Google Shape;556;p45"/>
          <p:cNvCxnSpPr>
            <a:stCxn id="536" idx="2"/>
          </p:cNvCxnSpPr>
          <p:nvPr/>
        </p:nvCxnSpPr>
        <p:spPr>
          <a:xfrm>
            <a:off x="1019250" y="3651125"/>
            <a:ext cx="258300" cy="238500"/>
          </a:xfrm>
          <a:prstGeom prst="straightConnector1">
            <a:avLst/>
          </a:prstGeom>
          <a:noFill/>
          <a:ln cap="flat" cmpd="sng" w="9525">
            <a:solidFill>
              <a:schemeClr val="dk2"/>
            </a:solidFill>
            <a:prstDash val="solid"/>
            <a:round/>
            <a:headEnd len="med" w="med" type="none"/>
            <a:tailEnd len="med" w="med" type="none"/>
          </a:ln>
        </p:spPr>
      </p:cxnSp>
      <p:cxnSp>
        <p:nvCxnSpPr>
          <p:cNvPr id="557" name="Google Shape;557;p45"/>
          <p:cNvCxnSpPr/>
          <p:nvPr/>
        </p:nvCxnSpPr>
        <p:spPr>
          <a:xfrm flipH="1">
            <a:off x="627500" y="4447400"/>
            <a:ext cx="634800" cy="1731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45"/>
          <p:cNvCxnSpPr/>
          <p:nvPr/>
        </p:nvCxnSpPr>
        <p:spPr>
          <a:xfrm>
            <a:off x="1322325" y="4441551"/>
            <a:ext cx="372000" cy="178800"/>
          </a:xfrm>
          <a:prstGeom prst="straightConnector1">
            <a:avLst/>
          </a:prstGeom>
          <a:noFill/>
          <a:ln cap="flat" cmpd="sng" w="9525">
            <a:solidFill>
              <a:schemeClr val="dk2"/>
            </a:solidFill>
            <a:prstDash val="solid"/>
            <a:round/>
            <a:headEnd len="med" w="med" type="none"/>
            <a:tailEnd len="med" w="med" type="none"/>
          </a:ln>
        </p:spPr>
      </p:cxnSp>
      <p:sp>
        <p:nvSpPr>
          <p:cNvPr id="559" name="Google Shape;559;p45"/>
          <p:cNvSpPr txBox="1"/>
          <p:nvPr/>
        </p:nvSpPr>
        <p:spPr>
          <a:xfrm>
            <a:off x="52578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Image we are user “luke”</a:t>
            </a:r>
            <a:endParaRPr/>
          </a:p>
        </p:txBody>
      </p:sp>
      <p:sp>
        <p:nvSpPr>
          <p:cNvPr id="560" name="Google Shape;560;p45"/>
          <p:cNvSpPr txBox="1"/>
          <p:nvPr/>
        </p:nvSpPr>
        <p:spPr>
          <a:xfrm>
            <a:off x="5257800" y="1555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ssh </a:t>
            </a:r>
            <a:r>
              <a:rPr b="1" lang="en" sz="1000">
                <a:solidFill>
                  <a:srgbClr val="333333"/>
                </a:solidFill>
                <a:highlight>
                  <a:schemeClr val="lt1"/>
                </a:highlight>
                <a:latin typeface="Consolas"/>
                <a:ea typeface="Consolas"/>
                <a:cs typeface="Consolas"/>
                <a:sym typeface="Consolas"/>
              </a:rPr>
              <a:t>luke@malibu.genetics.utah.edu</a:t>
            </a:r>
            <a:endParaRPr b="1" sz="1000">
              <a:solidFill>
                <a:srgbClr val="333333"/>
              </a:solidFill>
              <a:highlight>
                <a:srgbClr val="FFFFFF"/>
              </a:highlight>
              <a:latin typeface="Consolas"/>
              <a:ea typeface="Consolas"/>
              <a:cs typeface="Consolas"/>
              <a:sym typeface="Consolas"/>
            </a:endParaRPr>
          </a:p>
        </p:txBody>
      </p:sp>
      <p:sp>
        <p:nvSpPr>
          <p:cNvPr id="561" name="Google Shape;561;p45"/>
          <p:cNvSpPr txBox="1"/>
          <p:nvPr/>
        </p:nvSpPr>
        <p:spPr>
          <a:xfrm>
            <a:off x="5257800" y="1936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hi.txt   proj1 </a:t>
            </a:r>
            <a:endParaRPr b="1" sz="1000">
              <a:solidFill>
                <a:srgbClr val="38761D"/>
              </a:solidFill>
              <a:highlight>
                <a:srgbClr val="FFFFFF"/>
              </a:highlight>
              <a:latin typeface="Consolas"/>
              <a:ea typeface="Consolas"/>
              <a:cs typeface="Consolas"/>
              <a:sym typeface="Consolas"/>
            </a:endParaRPr>
          </a:p>
        </p:txBody>
      </p:sp>
      <p:cxnSp>
        <p:nvCxnSpPr>
          <p:cNvPr id="562" name="Google Shape;562;p45"/>
          <p:cNvCxnSpPr/>
          <p:nvPr/>
        </p:nvCxnSpPr>
        <p:spPr>
          <a:xfrm flipH="1">
            <a:off x="1581738" y="3858500"/>
            <a:ext cx="377400" cy="246900"/>
          </a:xfrm>
          <a:prstGeom prst="straightConnector1">
            <a:avLst/>
          </a:prstGeom>
          <a:noFill/>
          <a:ln cap="flat" cmpd="sng" w="28575">
            <a:solidFill>
              <a:srgbClr val="38761D"/>
            </a:solidFill>
            <a:prstDash val="solid"/>
            <a:round/>
            <a:headEnd len="med" w="med" type="none"/>
            <a:tailEnd len="med" w="med" type="triangle"/>
          </a:ln>
        </p:spPr>
      </p:cxnSp>
      <p:sp>
        <p:nvSpPr>
          <p:cNvPr id="563" name="Google Shape;563;p45"/>
          <p:cNvSpPr txBox="1"/>
          <p:nvPr/>
        </p:nvSpPr>
        <p:spPr>
          <a:xfrm>
            <a:off x="5257800" y="23941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000">
                <a:solidFill>
                  <a:srgbClr val="38761D"/>
                </a:solidFill>
                <a:highlight>
                  <a:schemeClr val="lt1"/>
                </a:highlight>
                <a:latin typeface="Consolas"/>
                <a:ea typeface="Consolas"/>
                <a:cs typeface="Consolas"/>
                <a:sym typeface="Consolas"/>
              </a:rPr>
              <a:t>hi.txt   proj1</a:t>
            </a:r>
            <a:endParaRPr b="1" sz="1000">
              <a:solidFill>
                <a:srgbClr val="38761D"/>
              </a:solidFill>
              <a:highlight>
                <a:srgbClr val="FFFFFF"/>
              </a:highlight>
              <a:latin typeface="Consolas"/>
              <a:ea typeface="Consolas"/>
              <a:cs typeface="Consolas"/>
              <a:sym typeface="Consolas"/>
            </a:endParaRPr>
          </a:p>
        </p:txBody>
      </p:sp>
      <p:sp>
        <p:nvSpPr>
          <p:cNvPr id="564" name="Google Shape;564;p45"/>
          <p:cNvSpPr txBox="1"/>
          <p:nvPr/>
        </p:nvSpPr>
        <p:spPr>
          <a:xfrm>
            <a:off x="5257800" y="28513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~luke</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000">
                <a:solidFill>
                  <a:srgbClr val="38761D"/>
                </a:solidFill>
                <a:highlight>
                  <a:schemeClr val="lt1"/>
                </a:highlight>
                <a:latin typeface="Consolas"/>
                <a:ea typeface="Consolas"/>
                <a:cs typeface="Consolas"/>
                <a:sym typeface="Consolas"/>
              </a:rPr>
              <a:t>hi.txt   proj1</a:t>
            </a:r>
            <a:endParaRPr b="1" sz="1000">
              <a:solidFill>
                <a:srgbClr val="38761D"/>
              </a:solidFill>
              <a:highlight>
                <a:srgbClr val="FFFFFF"/>
              </a:highlight>
              <a:latin typeface="Consolas"/>
              <a:ea typeface="Consolas"/>
              <a:cs typeface="Consolas"/>
              <a:sym typeface="Consolas"/>
            </a:endParaRPr>
          </a:p>
        </p:txBody>
      </p:sp>
      <p:sp>
        <p:nvSpPr>
          <p:cNvPr id="565" name="Google Shape;565;p45"/>
          <p:cNvSpPr txBox="1"/>
          <p:nvPr/>
        </p:nvSpPr>
        <p:spPr>
          <a:xfrm>
            <a:off x="5257800" y="33085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/home</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luke   leia </a:t>
            </a:r>
            <a:endParaRPr b="1" sz="1000">
              <a:solidFill>
                <a:srgbClr val="38761D"/>
              </a:solidFill>
              <a:highlight>
                <a:srgbClr val="FFFFFF"/>
              </a:highlight>
              <a:latin typeface="Consolas"/>
              <a:ea typeface="Consolas"/>
              <a:cs typeface="Consolas"/>
              <a:sym typeface="Consolas"/>
            </a:endParaRPr>
          </a:p>
        </p:txBody>
      </p:sp>
      <p:sp>
        <p:nvSpPr>
          <p:cNvPr id="566" name="Google Shape;566;p45"/>
          <p:cNvSpPr txBox="1"/>
          <p:nvPr/>
        </p:nvSpPr>
        <p:spPr>
          <a:xfrm>
            <a:off x="5257800" y="3841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proj1</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chemeClr val="lt1"/>
                </a:highlight>
                <a:latin typeface="Consolas"/>
                <a:ea typeface="Consolas"/>
                <a:cs typeface="Consolas"/>
                <a:sym typeface="Consolas"/>
              </a:rPr>
              <a:t>data1.txt   data2.txt</a:t>
            </a:r>
            <a:endParaRPr b="1" sz="1000">
              <a:solidFill>
                <a:srgbClr val="38761D"/>
              </a:solidFill>
              <a:highlight>
                <a:srgbClr val="FFFFFF"/>
              </a:highlight>
              <a:latin typeface="Consolas"/>
              <a:ea typeface="Consolas"/>
              <a:cs typeface="Consolas"/>
              <a:sym typeface="Consolas"/>
            </a:endParaRPr>
          </a:p>
        </p:txBody>
      </p:sp>
      <p:sp>
        <p:nvSpPr>
          <p:cNvPr id="567" name="Google Shape;567;p45"/>
          <p:cNvSpPr txBox="1"/>
          <p:nvPr/>
        </p:nvSpPr>
        <p:spPr>
          <a:xfrm rot="-591">
            <a:off x="6956579" y="18268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568" name="Google Shape;568;p45"/>
          <p:cNvSpPr txBox="1"/>
          <p:nvPr/>
        </p:nvSpPr>
        <p:spPr>
          <a:xfrm rot="-591">
            <a:off x="6956579" y="23602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569" name="Google Shape;569;p45"/>
          <p:cNvSpPr txBox="1"/>
          <p:nvPr/>
        </p:nvSpPr>
        <p:spPr>
          <a:xfrm rot="-591">
            <a:off x="6956579" y="28174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570" name="Google Shape;570;p45"/>
          <p:cNvSpPr txBox="1"/>
          <p:nvPr/>
        </p:nvSpPr>
        <p:spPr>
          <a:xfrm rot="-591">
            <a:off x="6956579" y="32746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the “usr” directory</a:t>
            </a:r>
            <a:endParaRPr/>
          </a:p>
        </p:txBody>
      </p:sp>
      <p:sp>
        <p:nvSpPr>
          <p:cNvPr id="571" name="Google Shape;571;p45"/>
          <p:cNvSpPr txBox="1"/>
          <p:nvPr/>
        </p:nvSpPr>
        <p:spPr>
          <a:xfrm rot="-591">
            <a:off x="6956579" y="38080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the content of luke’s “proj1” directory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6"/>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a:t>
            </a:r>
            <a:r>
              <a:rPr lang="en" sz="3600">
                <a:solidFill>
                  <a:srgbClr val="38761D"/>
                </a:solidFill>
                <a:latin typeface="Consolas"/>
                <a:ea typeface="Consolas"/>
                <a:cs typeface="Consolas"/>
                <a:sym typeface="Consolas"/>
              </a:rPr>
              <a:t>ls</a:t>
            </a:r>
            <a:r>
              <a:rPr lang="en" sz="3600"/>
              <a:t> command (</a:t>
            </a:r>
            <a:r>
              <a:rPr lang="en" sz="3600" u="sng"/>
              <a:t>l</a:t>
            </a:r>
            <a:r>
              <a:rPr lang="en" sz="3600"/>
              <a:t>i</a:t>
            </a:r>
            <a:r>
              <a:rPr lang="en" sz="3600" u="sng"/>
              <a:t>s</a:t>
            </a:r>
            <a:r>
              <a:rPr lang="en" sz="3600"/>
              <a:t>t files and directories)</a:t>
            </a:r>
            <a:endParaRPr sz="3600"/>
          </a:p>
          <a:p>
            <a:pPr indent="0" lvl="0" marL="0" rtl="0" algn="l">
              <a:spcBef>
                <a:spcPts val="0"/>
              </a:spcBef>
              <a:spcAft>
                <a:spcPts val="0"/>
              </a:spcAft>
              <a:buNone/>
            </a:pPr>
            <a:r>
              <a:rPr lang="en" sz="1800"/>
              <a:t>(What files and directories can be found in the current directory?)</a:t>
            </a:r>
            <a:endParaRPr sz="1800"/>
          </a:p>
        </p:txBody>
      </p:sp>
      <p:sp>
        <p:nvSpPr>
          <p:cNvPr id="577" name="Google Shape;577;p46"/>
          <p:cNvSpPr txBox="1"/>
          <p:nvPr/>
        </p:nvSpPr>
        <p:spPr>
          <a:xfrm>
            <a:off x="8382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Example Unix file system (a “tree”)</a:t>
            </a:r>
            <a:endParaRPr/>
          </a:p>
        </p:txBody>
      </p:sp>
      <p:grpSp>
        <p:nvGrpSpPr>
          <p:cNvPr id="578" name="Google Shape;578;p46"/>
          <p:cNvGrpSpPr/>
          <p:nvPr/>
        </p:nvGrpSpPr>
        <p:grpSpPr>
          <a:xfrm>
            <a:off x="2499350" y="1658325"/>
            <a:ext cx="675775" cy="545000"/>
            <a:chOff x="2118350" y="2420325"/>
            <a:chExt cx="675775" cy="545000"/>
          </a:xfrm>
        </p:grpSpPr>
        <p:pic>
          <p:nvPicPr>
            <p:cNvPr id="579" name="Google Shape;579;p4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80" name="Google Shape;580;p46"/>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root</a:t>
              </a:r>
              <a:endParaRPr sz="1200"/>
            </a:p>
          </p:txBody>
        </p:sp>
      </p:grpSp>
      <p:grpSp>
        <p:nvGrpSpPr>
          <p:cNvPr id="581" name="Google Shape;581;p46"/>
          <p:cNvGrpSpPr/>
          <p:nvPr/>
        </p:nvGrpSpPr>
        <p:grpSpPr>
          <a:xfrm>
            <a:off x="1203950" y="2420325"/>
            <a:ext cx="675775" cy="545000"/>
            <a:chOff x="2118350" y="2420325"/>
            <a:chExt cx="675775" cy="545000"/>
          </a:xfrm>
        </p:grpSpPr>
        <p:pic>
          <p:nvPicPr>
            <p:cNvPr id="582" name="Google Shape;582;p4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83" name="Google Shape;583;p46"/>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8761D"/>
                  </a:solidFill>
                  <a:latin typeface="Consolas"/>
                  <a:ea typeface="Consolas"/>
                  <a:cs typeface="Consolas"/>
                  <a:sym typeface="Consolas"/>
                </a:rPr>
                <a:t>home</a:t>
              </a:r>
              <a:endParaRPr sz="1200"/>
            </a:p>
          </p:txBody>
        </p:sp>
      </p:grpSp>
      <p:grpSp>
        <p:nvGrpSpPr>
          <p:cNvPr id="584" name="Google Shape;584;p46"/>
          <p:cNvGrpSpPr/>
          <p:nvPr/>
        </p:nvGrpSpPr>
        <p:grpSpPr>
          <a:xfrm>
            <a:off x="2499350" y="2420325"/>
            <a:ext cx="675775" cy="545000"/>
            <a:chOff x="2118350" y="2420325"/>
            <a:chExt cx="675775" cy="545000"/>
          </a:xfrm>
        </p:grpSpPr>
        <p:pic>
          <p:nvPicPr>
            <p:cNvPr id="585" name="Google Shape;585;p4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86" name="Google Shape;586;p46"/>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bin</a:t>
              </a:r>
              <a:endParaRPr sz="1200"/>
            </a:p>
          </p:txBody>
        </p:sp>
      </p:grpSp>
      <p:grpSp>
        <p:nvGrpSpPr>
          <p:cNvPr id="587" name="Google Shape;587;p46"/>
          <p:cNvGrpSpPr/>
          <p:nvPr/>
        </p:nvGrpSpPr>
        <p:grpSpPr>
          <a:xfrm>
            <a:off x="3261350" y="2420325"/>
            <a:ext cx="675775" cy="545000"/>
            <a:chOff x="2118350" y="2420325"/>
            <a:chExt cx="675775" cy="545000"/>
          </a:xfrm>
        </p:grpSpPr>
        <p:pic>
          <p:nvPicPr>
            <p:cNvPr id="588" name="Google Shape;588;p4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89" name="Google Shape;589;p46"/>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vol</a:t>
              </a:r>
              <a:endParaRPr sz="1200"/>
            </a:p>
          </p:txBody>
        </p:sp>
      </p:grpSp>
      <p:cxnSp>
        <p:nvCxnSpPr>
          <p:cNvPr id="590" name="Google Shape;590;p46"/>
          <p:cNvCxnSpPr>
            <a:stCxn id="582" idx="0"/>
            <a:endCxn id="579" idx="2"/>
          </p:cNvCxnSpPr>
          <p:nvPr/>
        </p:nvCxnSpPr>
        <p:spPr>
          <a:xfrm flipH="1" rot="10800000">
            <a:off x="1476450" y="2203425"/>
            <a:ext cx="1295400" cy="2169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46"/>
          <p:cNvCxnSpPr/>
          <p:nvPr/>
        </p:nvCxnSpPr>
        <p:spPr>
          <a:xfrm>
            <a:off x="2771850" y="2203425"/>
            <a:ext cx="0" cy="216900"/>
          </a:xfrm>
          <a:prstGeom prst="straightConnector1">
            <a:avLst/>
          </a:prstGeom>
          <a:noFill/>
          <a:ln cap="flat" cmpd="sng" w="9525">
            <a:solidFill>
              <a:schemeClr val="dk2"/>
            </a:solidFill>
            <a:prstDash val="solid"/>
            <a:round/>
            <a:headEnd len="med" w="med" type="none"/>
            <a:tailEnd len="med" w="med" type="none"/>
          </a:ln>
        </p:spPr>
      </p:cxnSp>
      <p:cxnSp>
        <p:nvCxnSpPr>
          <p:cNvPr id="592" name="Google Shape;592;p46"/>
          <p:cNvCxnSpPr/>
          <p:nvPr/>
        </p:nvCxnSpPr>
        <p:spPr>
          <a:xfrm>
            <a:off x="2771850" y="2203325"/>
            <a:ext cx="762000" cy="216900"/>
          </a:xfrm>
          <a:prstGeom prst="straightConnector1">
            <a:avLst/>
          </a:prstGeom>
          <a:noFill/>
          <a:ln cap="flat" cmpd="sng" w="9525">
            <a:solidFill>
              <a:schemeClr val="dk2"/>
            </a:solidFill>
            <a:prstDash val="solid"/>
            <a:round/>
            <a:headEnd len="med" w="med" type="none"/>
            <a:tailEnd len="med" w="med" type="none"/>
          </a:ln>
        </p:spPr>
      </p:cxnSp>
      <p:cxnSp>
        <p:nvCxnSpPr>
          <p:cNvPr id="593" name="Google Shape;593;p46"/>
          <p:cNvCxnSpPr>
            <a:endCxn id="594" idx="0"/>
          </p:cNvCxnSpPr>
          <p:nvPr/>
        </p:nvCxnSpPr>
        <p:spPr>
          <a:xfrm flipH="1">
            <a:off x="10192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46"/>
          <p:cNvCxnSpPr>
            <a:endCxn id="596" idx="0"/>
          </p:cNvCxnSpPr>
          <p:nvPr/>
        </p:nvCxnSpPr>
        <p:spPr>
          <a:xfrm>
            <a:off x="1418550" y="3005925"/>
            <a:ext cx="286500" cy="100200"/>
          </a:xfrm>
          <a:prstGeom prst="straightConnector1">
            <a:avLst/>
          </a:prstGeom>
          <a:noFill/>
          <a:ln cap="flat" cmpd="sng" w="9525">
            <a:solidFill>
              <a:schemeClr val="dk2"/>
            </a:solidFill>
            <a:prstDash val="solid"/>
            <a:round/>
            <a:headEnd len="med" w="med" type="none"/>
            <a:tailEnd len="med" w="med" type="none"/>
          </a:ln>
        </p:spPr>
      </p:cxnSp>
      <p:grpSp>
        <p:nvGrpSpPr>
          <p:cNvPr id="597" name="Google Shape;597;p46"/>
          <p:cNvGrpSpPr/>
          <p:nvPr/>
        </p:nvGrpSpPr>
        <p:grpSpPr>
          <a:xfrm>
            <a:off x="746750" y="3106125"/>
            <a:ext cx="675775" cy="545000"/>
            <a:chOff x="2118350" y="2420325"/>
            <a:chExt cx="675775" cy="545000"/>
          </a:xfrm>
        </p:grpSpPr>
        <p:pic>
          <p:nvPicPr>
            <p:cNvPr id="594" name="Google Shape;594;p4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598" name="Google Shape;598;p46"/>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luke</a:t>
              </a:r>
              <a:endParaRPr sz="1000"/>
            </a:p>
          </p:txBody>
        </p:sp>
      </p:grpSp>
      <p:grpSp>
        <p:nvGrpSpPr>
          <p:cNvPr id="599" name="Google Shape;599;p46"/>
          <p:cNvGrpSpPr/>
          <p:nvPr/>
        </p:nvGrpSpPr>
        <p:grpSpPr>
          <a:xfrm>
            <a:off x="1432550" y="3106125"/>
            <a:ext cx="675775" cy="545000"/>
            <a:chOff x="2118350" y="2420325"/>
            <a:chExt cx="675775" cy="545000"/>
          </a:xfrm>
        </p:grpSpPr>
        <p:pic>
          <p:nvPicPr>
            <p:cNvPr id="596" name="Google Shape;596;p4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00" name="Google Shape;600;p46"/>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leia</a:t>
              </a:r>
              <a:endParaRPr sz="1000"/>
            </a:p>
          </p:txBody>
        </p:sp>
      </p:grpSp>
      <p:cxnSp>
        <p:nvCxnSpPr>
          <p:cNvPr id="601" name="Google Shape;601;p46"/>
          <p:cNvCxnSpPr/>
          <p:nvPr/>
        </p:nvCxnSpPr>
        <p:spPr>
          <a:xfrm flipH="1">
            <a:off x="23908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46"/>
          <p:cNvCxnSpPr/>
          <p:nvPr/>
        </p:nvCxnSpPr>
        <p:spPr>
          <a:xfrm>
            <a:off x="2790150" y="3005925"/>
            <a:ext cx="286500" cy="1002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46"/>
          <p:cNvSpPr txBox="1"/>
          <p:nvPr/>
        </p:nvSpPr>
        <p:spPr>
          <a:xfrm>
            <a:off x="2161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ls</a:t>
            </a:r>
            <a:endParaRPr/>
          </a:p>
        </p:txBody>
      </p:sp>
      <p:sp>
        <p:nvSpPr>
          <p:cNvPr id="604" name="Google Shape;604;p46"/>
          <p:cNvSpPr txBox="1"/>
          <p:nvPr/>
        </p:nvSpPr>
        <p:spPr>
          <a:xfrm>
            <a:off x="24659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head</a:t>
            </a:r>
            <a:endParaRPr/>
          </a:p>
        </p:txBody>
      </p:sp>
      <p:sp>
        <p:nvSpPr>
          <p:cNvPr id="605" name="Google Shape;605;p46"/>
          <p:cNvSpPr txBox="1"/>
          <p:nvPr/>
        </p:nvSpPr>
        <p:spPr>
          <a:xfrm>
            <a:off x="2923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cat</a:t>
            </a:r>
            <a:endParaRPr/>
          </a:p>
        </p:txBody>
      </p:sp>
      <p:cxnSp>
        <p:nvCxnSpPr>
          <p:cNvPr id="606" name="Google Shape;606;p46"/>
          <p:cNvCxnSpPr/>
          <p:nvPr/>
        </p:nvCxnSpPr>
        <p:spPr>
          <a:xfrm>
            <a:off x="2786250" y="2999625"/>
            <a:ext cx="0" cy="216900"/>
          </a:xfrm>
          <a:prstGeom prst="straightConnector1">
            <a:avLst/>
          </a:prstGeom>
          <a:noFill/>
          <a:ln cap="flat" cmpd="sng" w="9525">
            <a:solidFill>
              <a:schemeClr val="dk2"/>
            </a:solidFill>
            <a:prstDash val="solid"/>
            <a:round/>
            <a:headEnd len="med" w="med" type="none"/>
            <a:tailEnd len="med" w="med" type="none"/>
          </a:ln>
        </p:spPr>
      </p:cxnSp>
      <p:sp>
        <p:nvSpPr>
          <p:cNvPr id="607" name="Google Shape;607;p46"/>
          <p:cNvSpPr txBox="1"/>
          <p:nvPr/>
        </p:nvSpPr>
        <p:spPr>
          <a:xfrm>
            <a:off x="137150" y="4010900"/>
            <a:ext cx="7296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hi.txt</a:t>
            </a:r>
            <a:endParaRPr>
              <a:solidFill>
                <a:srgbClr val="38761D"/>
              </a:solidFill>
            </a:endParaRPr>
          </a:p>
        </p:txBody>
      </p:sp>
      <p:grpSp>
        <p:nvGrpSpPr>
          <p:cNvPr id="608" name="Google Shape;608;p46"/>
          <p:cNvGrpSpPr/>
          <p:nvPr/>
        </p:nvGrpSpPr>
        <p:grpSpPr>
          <a:xfrm>
            <a:off x="975350" y="3868125"/>
            <a:ext cx="675775" cy="545000"/>
            <a:chOff x="2118350" y="2420325"/>
            <a:chExt cx="675775" cy="545000"/>
          </a:xfrm>
        </p:grpSpPr>
        <p:pic>
          <p:nvPicPr>
            <p:cNvPr id="609" name="Google Shape;609;p4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10" name="Google Shape;610;p46"/>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proj1</a:t>
              </a:r>
              <a:endParaRPr sz="1000"/>
            </a:p>
          </p:txBody>
        </p:sp>
      </p:grpSp>
      <p:sp>
        <p:nvSpPr>
          <p:cNvPr id="611" name="Google Shape;611;p46"/>
          <p:cNvSpPr txBox="1"/>
          <p:nvPr/>
        </p:nvSpPr>
        <p:spPr>
          <a:xfrm>
            <a:off x="12801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data2.txt</a:t>
            </a:r>
            <a:endParaRPr>
              <a:solidFill>
                <a:srgbClr val="38761D"/>
              </a:solidFill>
            </a:endParaRPr>
          </a:p>
        </p:txBody>
      </p:sp>
      <p:sp>
        <p:nvSpPr>
          <p:cNvPr id="612" name="Google Shape;612;p46"/>
          <p:cNvSpPr txBox="1"/>
          <p:nvPr/>
        </p:nvSpPr>
        <p:spPr>
          <a:xfrm>
            <a:off x="2133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data1.txt</a:t>
            </a:r>
            <a:endParaRPr>
              <a:solidFill>
                <a:srgbClr val="38761D"/>
              </a:solidFill>
            </a:endParaRPr>
          </a:p>
        </p:txBody>
      </p:sp>
      <p:cxnSp>
        <p:nvCxnSpPr>
          <p:cNvPr id="613" name="Google Shape;613;p46"/>
          <p:cNvCxnSpPr>
            <a:stCxn id="594" idx="2"/>
            <a:endCxn id="607" idx="0"/>
          </p:cNvCxnSpPr>
          <p:nvPr/>
        </p:nvCxnSpPr>
        <p:spPr>
          <a:xfrm flipH="1">
            <a:off x="502050" y="3651125"/>
            <a:ext cx="517200" cy="3597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46"/>
          <p:cNvCxnSpPr>
            <a:stCxn id="594" idx="2"/>
          </p:cNvCxnSpPr>
          <p:nvPr/>
        </p:nvCxnSpPr>
        <p:spPr>
          <a:xfrm>
            <a:off x="1019250" y="3651125"/>
            <a:ext cx="258300" cy="23850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46"/>
          <p:cNvCxnSpPr/>
          <p:nvPr/>
        </p:nvCxnSpPr>
        <p:spPr>
          <a:xfrm flipH="1">
            <a:off x="627500" y="4447400"/>
            <a:ext cx="634800" cy="173100"/>
          </a:xfrm>
          <a:prstGeom prst="straightConnector1">
            <a:avLst/>
          </a:prstGeom>
          <a:noFill/>
          <a:ln cap="flat" cmpd="sng" w="9525">
            <a:solidFill>
              <a:schemeClr val="dk2"/>
            </a:solidFill>
            <a:prstDash val="solid"/>
            <a:round/>
            <a:headEnd len="med" w="med" type="none"/>
            <a:tailEnd len="med" w="med" type="none"/>
          </a:ln>
        </p:spPr>
      </p:cxnSp>
      <p:cxnSp>
        <p:nvCxnSpPr>
          <p:cNvPr id="616" name="Google Shape;616;p46"/>
          <p:cNvCxnSpPr/>
          <p:nvPr/>
        </p:nvCxnSpPr>
        <p:spPr>
          <a:xfrm>
            <a:off x="1322325" y="4441551"/>
            <a:ext cx="372000" cy="178800"/>
          </a:xfrm>
          <a:prstGeom prst="straightConnector1">
            <a:avLst/>
          </a:prstGeom>
          <a:noFill/>
          <a:ln cap="flat" cmpd="sng" w="9525">
            <a:solidFill>
              <a:schemeClr val="dk2"/>
            </a:solidFill>
            <a:prstDash val="solid"/>
            <a:round/>
            <a:headEnd len="med" w="med" type="none"/>
            <a:tailEnd len="med" w="med" type="none"/>
          </a:ln>
        </p:spPr>
      </p:cxnSp>
      <p:sp>
        <p:nvSpPr>
          <p:cNvPr id="617" name="Google Shape;617;p46"/>
          <p:cNvSpPr txBox="1"/>
          <p:nvPr/>
        </p:nvSpPr>
        <p:spPr>
          <a:xfrm>
            <a:off x="52578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Image we are user “luke”</a:t>
            </a:r>
            <a:endParaRPr/>
          </a:p>
        </p:txBody>
      </p:sp>
      <p:sp>
        <p:nvSpPr>
          <p:cNvPr id="618" name="Google Shape;618;p46"/>
          <p:cNvSpPr txBox="1"/>
          <p:nvPr/>
        </p:nvSpPr>
        <p:spPr>
          <a:xfrm>
            <a:off x="5257800" y="1555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ssh </a:t>
            </a:r>
            <a:r>
              <a:rPr b="1" lang="en" sz="1000">
                <a:solidFill>
                  <a:srgbClr val="333333"/>
                </a:solidFill>
                <a:highlight>
                  <a:schemeClr val="lt1"/>
                </a:highlight>
                <a:latin typeface="Consolas"/>
                <a:ea typeface="Consolas"/>
                <a:cs typeface="Consolas"/>
                <a:sym typeface="Consolas"/>
              </a:rPr>
              <a:t>luke@malibu.genetics.utah.edu</a:t>
            </a:r>
            <a:endParaRPr b="1" sz="1000">
              <a:solidFill>
                <a:srgbClr val="333333"/>
              </a:solidFill>
              <a:highlight>
                <a:srgbClr val="FFFFFF"/>
              </a:highlight>
              <a:latin typeface="Consolas"/>
              <a:ea typeface="Consolas"/>
              <a:cs typeface="Consolas"/>
              <a:sym typeface="Consolas"/>
            </a:endParaRPr>
          </a:p>
        </p:txBody>
      </p:sp>
      <p:sp>
        <p:nvSpPr>
          <p:cNvPr id="619" name="Google Shape;619;p46"/>
          <p:cNvSpPr txBox="1"/>
          <p:nvPr/>
        </p:nvSpPr>
        <p:spPr>
          <a:xfrm>
            <a:off x="5257800" y="1936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hi.txt   proj1 </a:t>
            </a:r>
            <a:endParaRPr b="1" sz="1000">
              <a:solidFill>
                <a:srgbClr val="38761D"/>
              </a:solidFill>
              <a:highlight>
                <a:srgbClr val="FFFFFF"/>
              </a:highlight>
              <a:latin typeface="Consolas"/>
              <a:ea typeface="Consolas"/>
              <a:cs typeface="Consolas"/>
              <a:sym typeface="Consolas"/>
            </a:endParaRPr>
          </a:p>
        </p:txBody>
      </p:sp>
      <p:sp>
        <p:nvSpPr>
          <p:cNvPr id="620" name="Google Shape;620;p46"/>
          <p:cNvSpPr txBox="1"/>
          <p:nvPr/>
        </p:nvSpPr>
        <p:spPr>
          <a:xfrm>
            <a:off x="5257800" y="23941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000">
                <a:solidFill>
                  <a:srgbClr val="38761D"/>
                </a:solidFill>
                <a:highlight>
                  <a:schemeClr val="lt1"/>
                </a:highlight>
                <a:latin typeface="Consolas"/>
                <a:ea typeface="Consolas"/>
                <a:cs typeface="Consolas"/>
                <a:sym typeface="Consolas"/>
              </a:rPr>
              <a:t>hi.txt   proj1</a:t>
            </a:r>
            <a:endParaRPr b="1" sz="1000">
              <a:solidFill>
                <a:srgbClr val="38761D"/>
              </a:solidFill>
              <a:highlight>
                <a:srgbClr val="FFFFFF"/>
              </a:highlight>
              <a:latin typeface="Consolas"/>
              <a:ea typeface="Consolas"/>
              <a:cs typeface="Consolas"/>
              <a:sym typeface="Consolas"/>
            </a:endParaRPr>
          </a:p>
        </p:txBody>
      </p:sp>
      <p:sp>
        <p:nvSpPr>
          <p:cNvPr id="621" name="Google Shape;621;p46"/>
          <p:cNvSpPr txBox="1"/>
          <p:nvPr/>
        </p:nvSpPr>
        <p:spPr>
          <a:xfrm>
            <a:off x="5257800" y="28513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~luke</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000">
                <a:solidFill>
                  <a:srgbClr val="38761D"/>
                </a:solidFill>
                <a:highlight>
                  <a:schemeClr val="lt1"/>
                </a:highlight>
                <a:latin typeface="Consolas"/>
                <a:ea typeface="Consolas"/>
                <a:cs typeface="Consolas"/>
                <a:sym typeface="Consolas"/>
              </a:rPr>
              <a:t>hi.txt   proj1</a:t>
            </a:r>
            <a:endParaRPr b="1" sz="1000">
              <a:solidFill>
                <a:srgbClr val="38761D"/>
              </a:solidFill>
              <a:highlight>
                <a:srgbClr val="FFFFFF"/>
              </a:highlight>
              <a:latin typeface="Consolas"/>
              <a:ea typeface="Consolas"/>
              <a:cs typeface="Consolas"/>
              <a:sym typeface="Consolas"/>
            </a:endParaRPr>
          </a:p>
        </p:txBody>
      </p:sp>
      <p:sp>
        <p:nvSpPr>
          <p:cNvPr id="622" name="Google Shape;622;p46"/>
          <p:cNvSpPr txBox="1"/>
          <p:nvPr/>
        </p:nvSpPr>
        <p:spPr>
          <a:xfrm>
            <a:off x="5257800" y="33085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/home</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luke   leia </a:t>
            </a:r>
            <a:endParaRPr b="1" sz="1000">
              <a:solidFill>
                <a:srgbClr val="38761D"/>
              </a:solidFill>
              <a:highlight>
                <a:srgbClr val="FFFFFF"/>
              </a:highlight>
              <a:latin typeface="Consolas"/>
              <a:ea typeface="Consolas"/>
              <a:cs typeface="Consolas"/>
              <a:sym typeface="Consolas"/>
            </a:endParaRPr>
          </a:p>
        </p:txBody>
      </p:sp>
      <p:sp>
        <p:nvSpPr>
          <p:cNvPr id="623" name="Google Shape;623;p46"/>
          <p:cNvSpPr txBox="1"/>
          <p:nvPr/>
        </p:nvSpPr>
        <p:spPr>
          <a:xfrm>
            <a:off x="5257800" y="3841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proj1</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chemeClr val="lt1"/>
                </a:highlight>
                <a:latin typeface="Consolas"/>
                <a:ea typeface="Consolas"/>
                <a:cs typeface="Consolas"/>
                <a:sym typeface="Consolas"/>
              </a:rPr>
              <a:t>data1.txt   data2.txt</a:t>
            </a:r>
            <a:endParaRPr b="1" sz="1000">
              <a:solidFill>
                <a:srgbClr val="38761D"/>
              </a:solidFill>
              <a:highlight>
                <a:srgbClr val="FFFFFF"/>
              </a:highlight>
              <a:latin typeface="Consolas"/>
              <a:ea typeface="Consolas"/>
              <a:cs typeface="Consolas"/>
              <a:sym typeface="Consolas"/>
            </a:endParaRPr>
          </a:p>
        </p:txBody>
      </p:sp>
      <p:sp>
        <p:nvSpPr>
          <p:cNvPr id="624" name="Google Shape;624;p46"/>
          <p:cNvSpPr txBox="1"/>
          <p:nvPr/>
        </p:nvSpPr>
        <p:spPr>
          <a:xfrm>
            <a:off x="5257800" y="43753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 ~leia</a:t>
            </a:r>
            <a:endParaRPr b="1" sz="1000">
              <a:solidFill>
                <a:srgbClr val="38761D"/>
              </a:solidFill>
              <a:highlight>
                <a:srgbClr val="FFFFFF"/>
              </a:highlight>
              <a:latin typeface="Consolas"/>
              <a:ea typeface="Consolas"/>
              <a:cs typeface="Consolas"/>
              <a:sym typeface="Consolas"/>
            </a:endParaRPr>
          </a:p>
        </p:txBody>
      </p:sp>
      <p:sp>
        <p:nvSpPr>
          <p:cNvPr id="625" name="Google Shape;625;p46"/>
          <p:cNvSpPr txBox="1"/>
          <p:nvPr/>
        </p:nvSpPr>
        <p:spPr>
          <a:xfrm rot="-591">
            <a:off x="6956579" y="18268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626" name="Google Shape;626;p46"/>
          <p:cNvSpPr txBox="1"/>
          <p:nvPr/>
        </p:nvSpPr>
        <p:spPr>
          <a:xfrm rot="-591">
            <a:off x="6956579" y="23602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627" name="Google Shape;627;p46"/>
          <p:cNvSpPr txBox="1"/>
          <p:nvPr/>
        </p:nvSpPr>
        <p:spPr>
          <a:xfrm rot="-591">
            <a:off x="6956579" y="28174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628" name="Google Shape;628;p46"/>
          <p:cNvSpPr txBox="1"/>
          <p:nvPr/>
        </p:nvSpPr>
        <p:spPr>
          <a:xfrm rot="-591">
            <a:off x="6956579" y="32746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the “usr” directory</a:t>
            </a:r>
            <a:endParaRPr/>
          </a:p>
        </p:txBody>
      </p:sp>
      <p:sp>
        <p:nvSpPr>
          <p:cNvPr id="629" name="Google Shape;629;p46"/>
          <p:cNvSpPr txBox="1"/>
          <p:nvPr/>
        </p:nvSpPr>
        <p:spPr>
          <a:xfrm rot="-591">
            <a:off x="6956579" y="38080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the content of luke’s “proj1” directory</a:t>
            </a:r>
            <a:endParaRPr/>
          </a:p>
        </p:txBody>
      </p:sp>
      <p:sp>
        <p:nvSpPr>
          <p:cNvPr id="630" name="Google Shape;630;p46"/>
          <p:cNvSpPr txBox="1"/>
          <p:nvPr/>
        </p:nvSpPr>
        <p:spPr>
          <a:xfrm rot="-591">
            <a:off x="6956579" y="44176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the content of leia’s home directory</a:t>
            </a:r>
            <a:endParaRPr/>
          </a:p>
        </p:txBody>
      </p:sp>
      <p:cxnSp>
        <p:nvCxnSpPr>
          <p:cNvPr id="631" name="Google Shape;631;p46"/>
          <p:cNvCxnSpPr/>
          <p:nvPr/>
        </p:nvCxnSpPr>
        <p:spPr>
          <a:xfrm rot="10800000">
            <a:off x="1930050" y="3679713"/>
            <a:ext cx="652800" cy="291000"/>
          </a:xfrm>
          <a:prstGeom prst="straightConnector1">
            <a:avLst/>
          </a:prstGeom>
          <a:noFill/>
          <a:ln cap="flat" cmpd="sng" w="28575">
            <a:solidFill>
              <a:srgbClr val="38761D"/>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7"/>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a:t>
            </a:r>
            <a:r>
              <a:rPr lang="en" sz="3600">
                <a:solidFill>
                  <a:srgbClr val="38761D"/>
                </a:solidFill>
                <a:latin typeface="Consolas"/>
                <a:ea typeface="Consolas"/>
                <a:cs typeface="Consolas"/>
                <a:sym typeface="Consolas"/>
              </a:rPr>
              <a:t>cd</a:t>
            </a:r>
            <a:r>
              <a:rPr lang="en" sz="3600"/>
              <a:t> command (</a:t>
            </a:r>
            <a:r>
              <a:rPr lang="en" sz="3600" u="sng"/>
              <a:t>c</a:t>
            </a:r>
            <a:r>
              <a:rPr lang="en" sz="3600"/>
              <a:t>hange </a:t>
            </a:r>
            <a:r>
              <a:rPr lang="en" sz="3600" u="sng"/>
              <a:t>d</a:t>
            </a:r>
            <a:r>
              <a:rPr lang="en" sz="3600"/>
              <a:t>irectories)</a:t>
            </a:r>
            <a:endParaRPr sz="3600"/>
          </a:p>
          <a:p>
            <a:pPr indent="0" lvl="0" marL="0" rtl="0" algn="l">
              <a:spcBef>
                <a:spcPts val="0"/>
              </a:spcBef>
              <a:spcAft>
                <a:spcPts val="0"/>
              </a:spcAft>
              <a:buNone/>
            </a:pPr>
            <a:r>
              <a:rPr lang="en" sz="1800"/>
              <a:t>(cd helps to navigate through the Unix directory tree)</a:t>
            </a:r>
            <a:endParaRPr sz="1800"/>
          </a:p>
        </p:txBody>
      </p:sp>
      <p:sp>
        <p:nvSpPr>
          <p:cNvPr id="637" name="Google Shape;637;p47"/>
          <p:cNvSpPr txBox="1"/>
          <p:nvPr/>
        </p:nvSpPr>
        <p:spPr>
          <a:xfrm>
            <a:off x="8382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Example Unix file system (a “tree”)</a:t>
            </a:r>
            <a:endParaRPr/>
          </a:p>
        </p:txBody>
      </p:sp>
      <p:grpSp>
        <p:nvGrpSpPr>
          <p:cNvPr id="638" name="Google Shape;638;p47"/>
          <p:cNvGrpSpPr/>
          <p:nvPr/>
        </p:nvGrpSpPr>
        <p:grpSpPr>
          <a:xfrm>
            <a:off x="2499350" y="1658325"/>
            <a:ext cx="675775" cy="545000"/>
            <a:chOff x="2118350" y="2420325"/>
            <a:chExt cx="675775" cy="545000"/>
          </a:xfrm>
        </p:grpSpPr>
        <p:pic>
          <p:nvPicPr>
            <p:cNvPr id="639" name="Google Shape;639;p4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40" name="Google Shape;640;p47"/>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root</a:t>
              </a:r>
              <a:endParaRPr sz="1200"/>
            </a:p>
          </p:txBody>
        </p:sp>
      </p:grpSp>
      <p:grpSp>
        <p:nvGrpSpPr>
          <p:cNvPr id="641" name="Google Shape;641;p47"/>
          <p:cNvGrpSpPr/>
          <p:nvPr/>
        </p:nvGrpSpPr>
        <p:grpSpPr>
          <a:xfrm>
            <a:off x="1203950" y="2420325"/>
            <a:ext cx="675775" cy="545000"/>
            <a:chOff x="2118350" y="2420325"/>
            <a:chExt cx="675775" cy="545000"/>
          </a:xfrm>
        </p:grpSpPr>
        <p:pic>
          <p:nvPicPr>
            <p:cNvPr id="642" name="Google Shape;642;p4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43" name="Google Shape;643;p47"/>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8761D"/>
                  </a:solidFill>
                  <a:latin typeface="Consolas"/>
                  <a:ea typeface="Consolas"/>
                  <a:cs typeface="Consolas"/>
                  <a:sym typeface="Consolas"/>
                </a:rPr>
                <a:t>home</a:t>
              </a:r>
              <a:endParaRPr sz="1200"/>
            </a:p>
          </p:txBody>
        </p:sp>
      </p:grpSp>
      <p:grpSp>
        <p:nvGrpSpPr>
          <p:cNvPr id="644" name="Google Shape;644;p47"/>
          <p:cNvGrpSpPr/>
          <p:nvPr/>
        </p:nvGrpSpPr>
        <p:grpSpPr>
          <a:xfrm>
            <a:off x="2499350" y="2420325"/>
            <a:ext cx="675775" cy="545000"/>
            <a:chOff x="2118350" y="2420325"/>
            <a:chExt cx="675775" cy="545000"/>
          </a:xfrm>
        </p:grpSpPr>
        <p:pic>
          <p:nvPicPr>
            <p:cNvPr id="645" name="Google Shape;645;p4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46" name="Google Shape;646;p47"/>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bin</a:t>
              </a:r>
              <a:endParaRPr sz="1200"/>
            </a:p>
          </p:txBody>
        </p:sp>
      </p:grpSp>
      <p:grpSp>
        <p:nvGrpSpPr>
          <p:cNvPr id="647" name="Google Shape;647;p47"/>
          <p:cNvGrpSpPr/>
          <p:nvPr/>
        </p:nvGrpSpPr>
        <p:grpSpPr>
          <a:xfrm>
            <a:off x="3261350" y="2420325"/>
            <a:ext cx="675775" cy="545000"/>
            <a:chOff x="2118350" y="2420325"/>
            <a:chExt cx="675775" cy="545000"/>
          </a:xfrm>
        </p:grpSpPr>
        <p:pic>
          <p:nvPicPr>
            <p:cNvPr id="648" name="Google Shape;648;p4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49" name="Google Shape;649;p47"/>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vol</a:t>
              </a:r>
              <a:endParaRPr sz="1200"/>
            </a:p>
          </p:txBody>
        </p:sp>
      </p:grpSp>
      <p:cxnSp>
        <p:nvCxnSpPr>
          <p:cNvPr id="650" name="Google Shape;650;p47"/>
          <p:cNvCxnSpPr>
            <a:stCxn id="642" idx="0"/>
            <a:endCxn id="639" idx="2"/>
          </p:cNvCxnSpPr>
          <p:nvPr/>
        </p:nvCxnSpPr>
        <p:spPr>
          <a:xfrm flipH="1" rot="10800000">
            <a:off x="1476450" y="2203425"/>
            <a:ext cx="1295400" cy="21690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47"/>
          <p:cNvCxnSpPr/>
          <p:nvPr/>
        </p:nvCxnSpPr>
        <p:spPr>
          <a:xfrm>
            <a:off x="2771850" y="2203425"/>
            <a:ext cx="0" cy="2169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47"/>
          <p:cNvCxnSpPr/>
          <p:nvPr/>
        </p:nvCxnSpPr>
        <p:spPr>
          <a:xfrm>
            <a:off x="2771850" y="2203325"/>
            <a:ext cx="762000" cy="21690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47"/>
          <p:cNvCxnSpPr>
            <a:endCxn id="654" idx="0"/>
          </p:cNvCxnSpPr>
          <p:nvPr/>
        </p:nvCxnSpPr>
        <p:spPr>
          <a:xfrm flipH="1">
            <a:off x="10192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47"/>
          <p:cNvCxnSpPr>
            <a:endCxn id="656" idx="0"/>
          </p:cNvCxnSpPr>
          <p:nvPr/>
        </p:nvCxnSpPr>
        <p:spPr>
          <a:xfrm>
            <a:off x="1418550" y="3005925"/>
            <a:ext cx="286500" cy="100200"/>
          </a:xfrm>
          <a:prstGeom prst="straightConnector1">
            <a:avLst/>
          </a:prstGeom>
          <a:noFill/>
          <a:ln cap="flat" cmpd="sng" w="9525">
            <a:solidFill>
              <a:schemeClr val="dk2"/>
            </a:solidFill>
            <a:prstDash val="solid"/>
            <a:round/>
            <a:headEnd len="med" w="med" type="none"/>
            <a:tailEnd len="med" w="med" type="none"/>
          </a:ln>
        </p:spPr>
      </p:cxnSp>
      <p:grpSp>
        <p:nvGrpSpPr>
          <p:cNvPr id="657" name="Google Shape;657;p47"/>
          <p:cNvGrpSpPr/>
          <p:nvPr/>
        </p:nvGrpSpPr>
        <p:grpSpPr>
          <a:xfrm>
            <a:off x="746750" y="3106125"/>
            <a:ext cx="675775" cy="545000"/>
            <a:chOff x="2118350" y="2420325"/>
            <a:chExt cx="675775" cy="545000"/>
          </a:xfrm>
        </p:grpSpPr>
        <p:pic>
          <p:nvPicPr>
            <p:cNvPr id="654" name="Google Shape;654;p4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58" name="Google Shape;658;p47"/>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luke</a:t>
              </a:r>
              <a:endParaRPr sz="1000"/>
            </a:p>
          </p:txBody>
        </p:sp>
      </p:grpSp>
      <p:grpSp>
        <p:nvGrpSpPr>
          <p:cNvPr id="659" name="Google Shape;659;p47"/>
          <p:cNvGrpSpPr/>
          <p:nvPr/>
        </p:nvGrpSpPr>
        <p:grpSpPr>
          <a:xfrm>
            <a:off x="1432550" y="3106125"/>
            <a:ext cx="675775" cy="545000"/>
            <a:chOff x="2118350" y="2420325"/>
            <a:chExt cx="675775" cy="545000"/>
          </a:xfrm>
        </p:grpSpPr>
        <p:pic>
          <p:nvPicPr>
            <p:cNvPr id="656" name="Google Shape;656;p4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60" name="Google Shape;660;p47"/>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leia</a:t>
              </a:r>
              <a:endParaRPr sz="1000"/>
            </a:p>
          </p:txBody>
        </p:sp>
      </p:grpSp>
      <p:cxnSp>
        <p:nvCxnSpPr>
          <p:cNvPr id="661" name="Google Shape;661;p47"/>
          <p:cNvCxnSpPr/>
          <p:nvPr/>
        </p:nvCxnSpPr>
        <p:spPr>
          <a:xfrm flipH="1">
            <a:off x="23908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662" name="Google Shape;662;p47"/>
          <p:cNvCxnSpPr/>
          <p:nvPr/>
        </p:nvCxnSpPr>
        <p:spPr>
          <a:xfrm>
            <a:off x="2790150" y="3005925"/>
            <a:ext cx="286500" cy="100200"/>
          </a:xfrm>
          <a:prstGeom prst="straightConnector1">
            <a:avLst/>
          </a:prstGeom>
          <a:noFill/>
          <a:ln cap="flat" cmpd="sng" w="9525">
            <a:solidFill>
              <a:schemeClr val="dk2"/>
            </a:solidFill>
            <a:prstDash val="solid"/>
            <a:round/>
            <a:headEnd len="med" w="med" type="none"/>
            <a:tailEnd len="med" w="med" type="none"/>
          </a:ln>
        </p:spPr>
      </p:cxnSp>
      <p:sp>
        <p:nvSpPr>
          <p:cNvPr id="663" name="Google Shape;663;p47"/>
          <p:cNvSpPr txBox="1"/>
          <p:nvPr/>
        </p:nvSpPr>
        <p:spPr>
          <a:xfrm>
            <a:off x="2161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ls</a:t>
            </a:r>
            <a:endParaRPr/>
          </a:p>
        </p:txBody>
      </p:sp>
      <p:sp>
        <p:nvSpPr>
          <p:cNvPr id="664" name="Google Shape;664;p47"/>
          <p:cNvSpPr txBox="1"/>
          <p:nvPr/>
        </p:nvSpPr>
        <p:spPr>
          <a:xfrm>
            <a:off x="24659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head</a:t>
            </a:r>
            <a:endParaRPr/>
          </a:p>
        </p:txBody>
      </p:sp>
      <p:sp>
        <p:nvSpPr>
          <p:cNvPr id="665" name="Google Shape;665;p47"/>
          <p:cNvSpPr txBox="1"/>
          <p:nvPr/>
        </p:nvSpPr>
        <p:spPr>
          <a:xfrm>
            <a:off x="2923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cat</a:t>
            </a:r>
            <a:endParaRPr/>
          </a:p>
        </p:txBody>
      </p:sp>
      <p:cxnSp>
        <p:nvCxnSpPr>
          <p:cNvPr id="666" name="Google Shape;666;p47"/>
          <p:cNvCxnSpPr/>
          <p:nvPr/>
        </p:nvCxnSpPr>
        <p:spPr>
          <a:xfrm>
            <a:off x="2786250" y="2999625"/>
            <a:ext cx="0" cy="216900"/>
          </a:xfrm>
          <a:prstGeom prst="straightConnector1">
            <a:avLst/>
          </a:prstGeom>
          <a:noFill/>
          <a:ln cap="flat" cmpd="sng" w="9525">
            <a:solidFill>
              <a:schemeClr val="dk2"/>
            </a:solidFill>
            <a:prstDash val="solid"/>
            <a:round/>
            <a:headEnd len="med" w="med" type="none"/>
            <a:tailEnd len="med" w="med" type="none"/>
          </a:ln>
        </p:spPr>
      </p:cxnSp>
      <p:sp>
        <p:nvSpPr>
          <p:cNvPr id="667" name="Google Shape;667;p47"/>
          <p:cNvSpPr txBox="1"/>
          <p:nvPr/>
        </p:nvSpPr>
        <p:spPr>
          <a:xfrm>
            <a:off x="137150" y="4010900"/>
            <a:ext cx="7296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hi.txt</a:t>
            </a:r>
            <a:endParaRPr>
              <a:solidFill>
                <a:srgbClr val="38761D"/>
              </a:solidFill>
            </a:endParaRPr>
          </a:p>
        </p:txBody>
      </p:sp>
      <p:grpSp>
        <p:nvGrpSpPr>
          <p:cNvPr id="668" name="Google Shape;668;p47"/>
          <p:cNvGrpSpPr/>
          <p:nvPr/>
        </p:nvGrpSpPr>
        <p:grpSpPr>
          <a:xfrm>
            <a:off x="975350" y="3868125"/>
            <a:ext cx="675775" cy="545000"/>
            <a:chOff x="2118350" y="2420325"/>
            <a:chExt cx="675775" cy="545000"/>
          </a:xfrm>
        </p:grpSpPr>
        <p:pic>
          <p:nvPicPr>
            <p:cNvPr id="669" name="Google Shape;669;p4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70" name="Google Shape;670;p47"/>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proj1</a:t>
              </a:r>
              <a:endParaRPr sz="1000"/>
            </a:p>
          </p:txBody>
        </p:sp>
      </p:grpSp>
      <p:sp>
        <p:nvSpPr>
          <p:cNvPr id="671" name="Google Shape;671;p47"/>
          <p:cNvSpPr txBox="1"/>
          <p:nvPr/>
        </p:nvSpPr>
        <p:spPr>
          <a:xfrm>
            <a:off x="12801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data2.txt</a:t>
            </a:r>
            <a:endParaRPr>
              <a:solidFill>
                <a:srgbClr val="38761D"/>
              </a:solidFill>
            </a:endParaRPr>
          </a:p>
        </p:txBody>
      </p:sp>
      <p:sp>
        <p:nvSpPr>
          <p:cNvPr id="672" name="Google Shape;672;p47"/>
          <p:cNvSpPr txBox="1"/>
          <p:nvPr/>
        </p:nvSpPr>
        <p:spPr>
          <a:xfrm>
            <a:off x="2133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data1.txt</a:t>
            </a:r>
            <a:endParaRPr>
              <a:solidFill>
                <a:srgbClr val="38761D"/>
              </a:solidFill>
            </a:endParaRPr>
          </a:p>
        </p:txBody>
      </p:sp>
      <p:cxnSp>
        <p:nvCxnSpPr>
          <p:cNvPr id="673" name="Google Shape;673;p47"/>
          <p:cNvCxnSpPr>
            <a:stCxn id="654" idx="2"/>
            <a:endCxn id="667" idx="0"/>
          </p:cNvCxnSpPr>
          <p:nvPr/>
        </p:nvCxnSpPr>
        <p:spPr>
          <a:xfrm flipH="1">
            <a:off x="502050" y="3651125"/>
            <a:ext cx="517200" cy="359700"/>
          </a:xfrm>
          <a:prstGeom prst="straightConnector1">
            <a:avLst/>
          </a:prstGeom>
          <a:noFill/>
          <a:ln cap="flat" cmpd="sng" w="9525">
            <a:solidFill>
              <a:schemeClr val="dk2"/>
            </a:solidFill>
            <a:prstDash val="solid"/>
            <a:round/>
            <a:headEnd len="med" w="med" type="none"/>
            <a:tailEnd len="med" w="med" type="none"/>
          </a:ln>
        </p:spPr>
      </p:cxnSp>
      <p:cxnSp>
        <p:nvCxnSpPr>
          <p:cNvPr id="674" name="Google Shape;674;p47"/>
          <p:cNvCxnSpPr>
            <a:stCxn id="654" idx="2"/>
          </p:cNvCxnSpPr>
          <p:nvPr/>
        </p:nvCxnSpPr>
        <p:spPr>
          <a:xfrm>
            <a:off x="1019250" y="3651125"/>
            <a:ext cx="258300" cy="2385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47"/>
          <p:cNvCxnSpPr/>
          <p:nvPr/>
        </p:nvCxnSpPr>
        <p:spPr>
          <a:xfrm flipH="1">
            <a:off x="627500" y="4447400"/>
            <a:ext cx="634800" cy="17310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p47"/>
          <p:cNvCxnSpPr/>
          <p:nvPr/>
        </p:nvCxnSpPr>
        <p:spPr>
          <a:xfrm>
            <a:off x="1322325" y="4441551"/>
            <a:ext cx="372000" cy="178800"/>
          </a:xfrm>
          <a:prstGeom prst="straightConnector1">
            <a:avLst/>
          </a:prstGeom>
          <a:noFill/>
          <a:ln cap="flat" cmpd="sng" w="9525">
            <a:solidFill>
              <a:schemeClr val="dk2"/>
            </a:solidFill>
            <a:prstDash val="solid"/>
            <a:round/>
            <a:headEnd len="med" w="med" type="none"/>
            <a:tailEnd len="med" w="med" type="none"/>
          </a:ln>
        </p:spPr>
      </p:cxnSp>
      <p:sp>
        <p:nvSpPr>
          <p:cNvPr id="677" name="Google Shape;677;p47"/>
          <p:cNvSpPr txBox="1"/>
          <p:nvPr/>
        </p:nvSpPr>
        <p:spPr>
          <a:xfrm>
            <a:off x="52578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Image we are user “luke”</a:t>
            </a:r>
            <a:endParaRPr/>
          </a:p>
        </p:txBody>
      </p:sp>
      <p:sp>
        <p:nvSpPr>
          <p:cNvPr id="678" name="Google Shape;678;p47"/>
          <p:cNvSpPr txBox="1"/>
          <p:nvPr/>
        </p:nvSpPr>
        <p:spPr>
          <a:xfrm>
            <a:off x="5257800" y="1555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hi.txt   proj1 </a:t>
            </a:r>
            <a:endParaRPr b="1" sz="1000">
              <a:solidFill>
                <a:srgbClr val="38761D"/>
              </a:solidFill>
              <a:highlight>
                <a:srgbClr val="FFFFFF"/>
              </a:highlight>
              <a:latin typeface="Consolas"/>
              <a:ea typeface="Consolas"/>
              <a:cs typeface="Consolas"/>
              <a:sym typeface="Consolas"/>
            </a:endParaRPr>
          </a:p>
        </p:txBody>
      </p:sp>
      <p:sp>
        <p:nvSpPr>
          <p:cNvPr id="679" name="Google Shape;679;p47"/>
          <p:cNvSpPr txBox="1"/>
          <p:nvPr/>
        </p:nvSpPr>
        <p:spPr>
          <a:xfrm>
            <a:off x="5257800" y="20131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cd proj1</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000">
              <a:solidFill>
                <a:srgbClr val="38761D"/>
              </a:solidFill>
              <a:highlight>
                <a:srgbClr val="FFFFFF"/>
              </a:highlight>
              <a:latin typeface="Consolas"/>
              <a:ea typeface="Consolas"/>
              <a:cs typeface="Consolas"/>
              <a:sym typeface="Consolas"/>
            </a:endParaRPr>
          </a:p>
        </p:txBody>
      </p:sp>
      <p:sp>
        <p:nvSpPr>
          <p:cNvPr id="680" name="Google Shape;680;p47"/>
          <p:cNvSpPr txBox="1"/>
          <p:nvPr/>
        </p:nvSpPr>
        <p:spPr>
          <a:xfrm>
            <a:off x="5257800" y="24703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chemeClr val="lt1"/>
                </a:highlight>
                <a:latin typeface="Consolas"/>
                <a:ea typeface="Consolas"/>
                <a:cs typeface="Consolas"/>
                <a:sym typeface="Consolas"/>
              </a:rPr>
              <a:t>data1.txt   data2.txt</a:t>
            </a:r>
            <a:endParaRPr b="1" sz="1000">
              <a:solidFill>
                <a:srgbClr val="38761D"/>
              </a:solidFill>
              <a:highlight>
                <a:srgbClr val="FFFFFF"/>
              </a:highlight>
              <a:latin typeface="Consolas"/>
              <a:ea typeface="Consolas"/>
              <a:cs typeface="Consolas"/>
              <a:sym typeface="Consolas"/>
            </a:endParaRPr>
          </a:p>
        </p:txBody>
      </p:sp>
      <p:sp>
        <p:nvSpPr>
          <p:cNvPr id="681" name="Google Shape;681;p47"/>
          <p:cNvSpPr txBox="1"/>
          <p:nvPr/>
        </p:nvSpPr>
        <p:spPr>
          <a:xfrm>
            <a:off x="5257800" y="30037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cd ..</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33333"/>
                </a:solidFill>
                <a:highlight>
                  <a:schemeClr val="lt1"/>
                </a:highlight>
                <a:latin typeface="Consolas"/>
                <a:ea typeface="Consolas"/>
                <a:cs typeface="Consolas"/>
                <a:sym typeface="Consolas"/>
              </a:rPr>
              <a:t>$ ls</a:t>
            </a:r>
            <a:endParaRPr b="1" sz="10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chemeClr val="lt1"/>
                </a:highlight>
                <a:latin typeface="Consolas"/>
                <a:ea typeface="Consolas"/>
                <a:cs typeface="Consolas"/>
                <a:sym typeface="Consolas"/>
              </a:rPr>
              <a:t>hi.txt   proj1 </a:t>
            </a:r>
            <a:endParaRPr b="1" sz="1000">
              <a:solidFill>
                <a:srgbClr val="38761D"/>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1000">
              <a:solidFill>
                <a:srgbClr val="333333"/>
              </a:solidFill>
              <a:highlight>
                <a:schemeClr val="lt1"/>
              </a:highlight>
              <a:latin typeface="Consolas"/>
              <a:ea typeface="Consolas"/>
              <a:cs typeface="Consolas"/>
              <a:sym typeface="Consolas"/>
            </a:endParaRPr>
          </a:p>
        </p:txBody>
      </p:sp>
      <p:sp>
        <p:nvSpPr>
          <p:cNvPr id="682" name="Google Shape;682;p47"/>
          <p:cNvSpPr txBox="1"/>
          <p:nvPr/>
        </p:nvSpPr>
        <p:spPr>
          <a:xfrm>
            <a:off x="5257800" y="3460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cd ..</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000">
                <a:solidFill>
                  <a:srgbClr val="333333"/>
                </a:solidFill>
                <a:highlight>
                  <a:schemeClr val="lt1"/>
                </a:highlight>
                <a:latin typeface="Consolas"/>
                <a:ea typeface="Consolas"/>
                <a:cs typeface="Consolas"/>
                <a:sym typeface="Consolas"/>
              </a:rPr>
              <a:t>$ ls</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chemeClr val="lt1"/>
                </a:highlight>
                <a:latin typeface="Consolas"/>
                <a:ea typeface="Consolas"/>
                <a:cs typeface="Consolas"/>
                <a:sym typeface="Consolas"/>
              </a:rPr>
              <a:t>luke	leia</a:t>
            </a:r>
            <a:endParaRPr b="1" sz="1000">
              <a:solidFill>
                <a:srgbClr val="38761D"/>
              </a:solidFill>
              <a:highlight>
                <a:srgbClr val="FFFFFF"/>
              </a:highlight>
              <a:latin typeface="Consolas"/>
              <a:ea typeface="Consolas"/>
              <a:cs typeface="Consolas"/>
              <a:sym typeface="Consolas"/>
            </a:endParaRPr>
          </a:p>
        </p:txBody>
      </p:sp>
      <p:sp>
        <p:nvSpPr>
          <p:cNvPr id="683" name="Google Shape;683;p47"/>
          <p:cNvSpPr txBox="1"/>
          <p:nvPr/>
        </p:nvSpPr>
        <p:spPr>
          <a:xfrm>
            <a:off x="5257800" y="39943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cd luke/proj1</a:t>
            </a:r>
            <a:endParaRPr b="1" sz="1000">
              <a:solidFill>
                <a:srgbClr val="38761D"/>
              </a:solidFill>
              <a:highlight>
                <a:srgbClr val="FFFFFF"/>
              </a:highlight>
              <a:latin typeface="Consolas"/>
              <a:ea typeface="Consolas"/>
              <a:cs typeface="Consolas"/>
              <a:sym typeface="Consolas"/>
            </a:endParaRPr>
          </a:p>
        </p:txBody>
      </p:sp>
      <p:sp>
        <p:nvSpPr>
          <p:cNvPr id="684" name="Google Shape;684;p47"/>
          <p:cNvSpPr txBox="1"/>
          <p:nvPr/>
        </p:nvSpPr>
        <p:spPr>
          <a:xfrm rot="-591">
            <a:off x="6956579" y="14458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685" name="Google Shape;685;p47"/>
          <p:cNvSpPr txBox="1"/>
          <p:nvPr/>
        </p:nvSpPr>
        <p:spPr>
          <a:xfrm rot="-495">
            <a:off x="6956575" y="1826813"/>
            <a:ext cx="2082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move to luke’s “proj1” directory</a:t>
            </a:r>
            <a:endParaRPr/>
          </a:p>
        </p:txBody>
      </p:sp>
      <p:sp>
        <p:nvSpPr>
          <p:cNvPr id="686" name="Google Shape;686;p47"/>
          <p:cNvSpPr txBox="1"/>
          <p:nvPr/>
        </p:nvSpPr>
        <p:spPr>
          <a:xfrm rot="-515">
            <a:off x="6956574" y="2436444"/>
            <a:ext cx="20028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“proj1” directory</a:t>
            </a:r>
            <a:endParaRPr/>
          </a:p>
        </p:txBody>
      </p:sp>
      <p:sp>
        <p:nvSpPr>
          <p:cNvPr id="687" name="Google Shape;687;p47"/>
          <p:cNvSpPr txBox="1"/>
          <p:nvPr/>
        </p:nvSpPr>
        <p:spPr>
          <a:xfrm rot="-591">
            <a:off x="6956579" y="28936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Move “up” the tree to luke’s home directory</a:t>
            </a:r>
            <a:endParaRPr/>
          </a:p>
        </p:txBody>
      </p:sp>
      <p:sp>
        <p:nvSpPr>
          <p:cNvPr id="688" name="Google Shape;688;p47"/>
          <p:cNvSpPr txBox="1"/>
          <p:nvPr/>
        </p:nvSpPr>
        <p:spPr>
          <a:xfrm rot="-591">
            <a:off x="6956579" y="34270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Move “up” the tree to the “usr” directory</a:t>
            </a:r>
            <a:endParaRPr/>
          </a:p>
        </p:txBody>
      </p:sp>
      <p:sp>
        <p:nvSpPr>
          <p:cNvPr id="689" name="Google Shape;689;p47"/>
          <p:cNvSpPr txBox="1"/>
          <p:nvPr/>
        </p:nvSpPr>
        <p:spPr>
          <a:xfrm rot="-591">
            <a:off x="6956579" y="40366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Move directly to luke’s “proj1” directory</a:t>
            </a:r>
            <a:endParaRPr/>
          </a:p>
        </p:txBody>
      </p:sp>
      <p:sp>
        <p:nvSpPr>
          <p:cNvPr id="690" name="Google Shape;690;p47"/>
          <p:cNvSpPr txBox="1"/>
          <p:nvPr/>
        </p:nvSpPr>
        <p:spPr>
          <a:xfrm>
            <a:off x="5257800" y="45277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cd /bin</a:t>
            </a:r>
            <a:endParaRPr b="1" sz="1000">
              <a:solidFill>
                <a:srgbClr val="38761D"/>
              </a:solidFill>
              <a:highlight>
                <a:srgbClr val="FFFFFF"/>
              </a:highlight>
              <a:latin typeface="Consolas"/>
              <a:ea typeface="Consolas"/>
              <a:cs typeface="Consolas"/>
              <a:sym typeface="Consolas"/>
            </a:endParaRPr>
          </a:p>
        </p:txBody>
      </p:sp>
      <p:sp>
        <p:nvSpPr>
          <p:cNvPr id="691" name="Google Shape;691;p47"/>
          <p:cNvSpPr txBox="1"/>
          <p:nvPr/>
        </p:nvSpPr>
        <p:spPr>
          <a:xfrm rot="-591">
            <a:off x="6956579" y="45700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Move to the system “bin” directory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8"/>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a:t>
            </a:r>
            <a:r>
              <a:rPr lang="en" sz="3600">
                <a:solidFill>
                  <a:srgbClr val="38761D"/>
                </a:solidFill>
                <a:latin typeface="Consolas"/>
                <a:ea typeface="Consolas"/>
                <a:cs typeface="Consolas"/>
                <a:sym typeface="Consolas"/>
              </a:rPr>
              <a:t>pwd</a:t>
            </a:r>
            <a:r>
              <a:rPr lang="en" sz="3600"/>
              <a:t> command (present working directory)</a:t>
            </a:r>
            <a:endParaRPr sz="3600"/>
          </a:p>
          <a:p>
            <a:pPr indent="0" lvl="0" marL="0" rtl="0" algn="l">
              <a:spcBef>
                <a:spcPts val="0"/>
              </a:spcBef>
              <a:spcAft>
                <a:spcPts val="0"/>
              </a:spcAft>
              <a:buNone/>
            </a:pPr>
            <a:r>
              <a:rPr lang="en" sz="1800"/>
              <a:t>(Where am I? That is, in which directory am I?)</a:t>
            </a:r>
            <a:endParaRPr sz="1800"/>
          </a:p>
        </p:txBody>
      </p:sp>
      <p:sp>
        <p:nvSpPr>
          <p:cNvPr id="697" name="Google Shape;697;p48"/>
          <p:cNvSpPr txBox="1"/>
          <p:nvPr/>
        </p:nvSpPr>
        <p:spPr>
          <a:xfrm>
            <a:off x="8382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Example Unix file system (a “tree”)</a:t>
            </a:r>
            <a:endParaRPr/>
          </a:p>
        </p:txBody>
      </p:sp>
      <p:grpSp>
        <p:nvGrpSpPr>
          <p:cNvPr id="698" name="Google Shape;698;p48"/>
          <p:cNvGrpSpPr/>
          <p:nvPr/>
        </p:nvGrpSpPr>
        <p:grpSpPr>
          <a:xfrm>
            <a:off x="2499350" y="1658325"/>
            <a:ext cx="675775" cy="545000"/>
            <a:chOff x="2118350" y="2420325"/>
            <a:chExt cx="675775" cy="545000"/>
          </a:xfrm>
        </p:grpSpPr>
        <p:pic>
          <p:nvPicPr>
            <p:cNvPr id="699" name="Google Shape;699;p48"/>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00" name="Google Shape;700;p48"/>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root</a:t>
              </a:r>
              <a:endParaRPr sz="1200"/>
            </a:p>
          </p:txBody>
        </p:sp>
      </p:grpSp>
      <p:grpSp>
        <p:nvGrpSpPr>
          <p:cNvPr id="701" name="Google Shape;701;p48"/>
          <p:cNvGrpSpPr/>
          <p:nvPr/>
        </p:nvGrpSpPr>
        <p:grpSpPr>
          <a:xfrm>
            <a:off x="1203950" y="2420325"/>
            <a:ext cx="675775" cy="545000"/>
            <a:chOff x="2118350" y="2420325"/>
            <a:chExt cx="675775" cy="545000"/>
          </a:xfrm>
        </p:grpSpPr>
        <p:pic>
          <p:nvPicPr>
            <p:cNvPr id="702" name="Google Shape;702;p48"/>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03" name="Google Shape;703;p48"/>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8761D"/>
                  </a:solidFill>
                  <a:latin typeface="Consolas"/>
                  <a:ea typeface="Consolas"/>
                  <a:cs typeface="Consolas"/>
                  <a:sym typeface="Consolas"/>
                </a:rPr>
                <a:t>home</a:t>
              </a:r>
              <a:endParaRPr sz="1200"/>
            </a:p>
          </p:txBody>
        </p:sp>
      </p:grpSp>
      <p:grpSp>
        <p:nvGrpSpPr>
          <p:cNvPr id="704" name="Google Shape;704;p48"/>
          <p:cNvGrpSpPr/>
          <p:nvPr/>
        </p:nvGrpSpPr>
        <p:grpSpPr>
          <a:xfrm>
            <a:off x="2499350" y="2420325"/>
            <a:ext cx="675775" cy="545000"/>
            <a:chOff x="2118350" y="2420325"/>
            <a:chExt cx="675775" cy="545000"/>
          </a:xfrm>
        </p:grpSpPr>
        <p:pic>
          <p:nvPicPr>
            <p:cNvPr id="705" name="Google Shape;705;p48"/>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06" name="Google Shape;706;p48"/>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bin</a:t>
              </a:r>
              <a:endParaRPr sz="1200"/>
            </a:p>
          </p:txBody>
        </p:sp>
      </p:grpSp>
      <p:grpSp>
        <p:nvGrpSpPr>
          <p:cNvPr id="707" name="Google Shape;707;p48"/>
          <p:cNvGrpSpPr/>
          <p:nvPr/>
        </p:nvGrpSpPr>
        <p:grpSpPr>
          <a:xfrm>
            <a:off x="3261350" y="2420325"/>
            <a:ext cx="675775" cy="545000"/>
            <a:chOff x="2118350" y="2420325"/>
            <a:chExt cx="675775" cy="545000"/>
          </a:xfrm>
        </p:grpSpPr>
        <p:pic>
          <p:nvPicPr>
            <p:cNvPr id="708" name="Google Shape;708;p48"/>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09" name="Google Shape;709;p48"/>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vol</a:t>
              </a:r>
              <a:endParaRPr sz="1200"/>
            </a:p>
          </p:txBody>
        </p:sp>
      </p:grpSp>
      <p:cxnSp>
        <p:nvCxnSpPr>
          <p:cNvPr id="710" name="Google Shape;710;p48"/>
          <p:cNvCxnSpPr>
            <a:stCxn id="702" idx="0"/>
            <a:endCxn id="699" idx="2"/>
          </p:cNvCxnSpPr>
          <p:nvPr/>
        </p:nvCxnSpPr>
        <p:spPr>
          <a:xfrm flipH="1" rot="10800000">
            <a:off x="1476450" y="2203425"/>
            <a:ext cx="1295400" cy="216900"/>
          </a:xfrm>
          <a:prstGeom prst="straightConnector1">
            <a:avLst/>
          </a:prstGeom>
          <a:noFill/>
          <a:ln cap="flat" cmpd="sng" w="9525">
            <a:solidFill>
              <a:schemeClr val="dk2"/>
            </a:solidFill>
            <a:prstDash val="solid"/>
            <a:round/>
            <a:headEnd len="med" w="med" type="none"/>
            <a:tailEnd len="med" w="med" type="none"/>
          </a:ln>
        </p:spPr>
      </p:cxnSp>
      <p:cxnSp>
        <p:nvCxnSpPr>
          <p:cNvPr id="711" name="Google Shape;711;p48"/>
          <p:cNvCxnSpPr/>
          <p:nvPr/>
        </p:nvCxnSpPr>
        <p:spPr>
          <a:xfrm>
            <a:off x="2771850" y="2203425"/>
            <a:ext cx="0" cy="216900"/>
          </a:xfrm>
          <a:prstGeom prst="straightConnector1">
            <a:avLst/>
          </a:prstGeom>
          <a:noFill/>
          <a:ln cap="flat" cmpd="sng" w="9525">
            <a:solidFill>
              <a:schemeClr val="dk2"/>
            </a:solidFill>
            <a:prstDash val="solid"/>
            <a:round/>
            <a:headEnd len="med" w="med" type="none"/>
            <a:tailEnd len="med" w="med" type="none"/>
          </a:ln>
        </p:spPr>
      </p:cxnSp>
      <p:cxnSp>
        <p:nvCxnSpPr>
          <p:cNvPr id="712" name="Google Shape;712;p48"/>
          <p:cNvCxnSpPr/>
          <p:nvPr/>
        </p:nvCxnSpPr>
        <p:spPr>
          <a:xfrm>
            <a:off x="2771850" y="2203325"/>
            <a:ext cx="762000" cy="216900"/>
          </a:xfrm>
          <a:prstGeom prst="straightConnector1">
            <a:avLst/>
          </a:prstGeom>
          <a:noFill/>
          <a:ln cap="flat" cmpd="sng" w="9525">
            <a:solidFill>
              <a:schemeClr val="dk2"/>
            </a:solidFill>
            <a:prstDash val="solid"/>
            <a:round/>
            <a:headEnd len="med" w="med" type="none"/>
            <a:tailEnd len="med" w="med" type="none"/>
          </a:ln>
        </p:spPr>
      </p:cxnSp>
      <p:cxnSp>
        <p:nvCxnSpPr>
          <p:cNvPr id="713" name="Google Shape;713;p48"/>
          <p:cNvCxnSpPr>
            <a:endCxn id="714" idx="0"/>
          </p:cNvCxnSpPr>
          <p:nvPr/>
        </p:nvCxnSpPr>
        <p:spPr>
          <a:xfrm flipH="1">
            <a:off x="10192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48"/>
          <p:cNvCxnSpPr>
            <a:endCxn id="716" idx="0"/>
          </p:cNvCxnSpPr>
          <p:nvPr/>
        </p:nvCxnSpPr>
        <p:spPr>
          <a:xfrm>
            <a:off x="1418550" y="3005925"/>
            <a:ext cx="286500" cy="100200"/>
          </a:xfrm>
          <a:prstGeom prst="straightConnector1">
            <a:avLst/>
          </a:prstGeom>
          <a:noFill/>
          <a:ln cap="flat" cmpd="sng" w="9525">
            <a:solidFill>
              <a:schemeClr val="dk2"/>
            </a:solidFill>
            <a:prstDash val="solid"/>
            <a:round/>
            <a:headEnd len="med" w="med" type="none"/>
            <a:tailEnd len="med" w="med" type="none"/>
          </a:ln>
        </p:spPr>
      </p:cxnSp>
      <p:grpSp>
        <p:nvGrpSpPr>
          <p:cNvPr id="717" name="Google Shape;717;p48"/>
          <p:cNvGrpSpPr/>
          <p:nvPr/>
        </p:nvGrpSpPr>
        <p:grpSpPr>
          <a:xfrm>
            <a:off x="746750" y="3106125"/>
            <a:ext cx="675775" cy="545000"/>
            <a:chOff x="2118350" y="2420325"/>
            <a:chExt cx="675775" cy="545000"/>
          </a:xfrm>
        </p:grpSpPr>
        <p:pic>
          <p:nvPicPr>
            <p:cNvPr id="714" name="Google Shape;714;p48"/>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18" name="Google Shape;718;p48"/>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luke</a:t>
              </a:r>
              <a:endParaRPr sz="1000"/>
            </a:p>
          </p:txBody>
        </p:sp>
      </p:grpSp>
      <p:grpSp>
        <p:nvGrpSpPr>
          <p:cNvPr id="719" name="Google Shape;719;p48"/>
          <p:cNvGrpSpPr/>
          <p:nvPr/>
        </p:nvGrpSpPr>
        <p:grpSpPr>
          <a:xfrm>
            <a:off x="1432550" y="3106125"/>
            <a:ext cx="675775" cy="545000"/>
            <a:chOff x="2118350" y="2420325"/>
            <a:chExt cx="675775" cy="545000"/>
          </a:xfrm>
        </p:grpSpPr>
        <p:pic>
          <p:nvPicPr>
            <p:cNvPr id="716" name="Google Shape;716;p48"/>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20" name="Google Shape;720;p48"/>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leia</a:t>
              </a:r>
              <a:endParaRPr sz="1000"/>
            </a:p>
          </p:txBody>
        </p:sp>
      </p:grpSp>
      <p:cxnSp>
        <p:nvCxnSpPr>
          <p:cNvPr id="721" name="Google Shape;721;p48"/>
          <p:cNvCxnSpPr/>
          <p:nvPr/>
        </p:nvCxnSpPr>
        <p:spPr>
          <a:xfrm flipH="1">
            <a:off x="23908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48"/>
          <p:cNvCxnSpPr/>
          <p:nvPr/>
        </p:nvCxnSpPr>
        <p:spPr>
          <a:xfrm>
            <a:off x="2790150" y="3005925"/>
            <a:ext cx="286500" cy="100200"/>
          </a:xfrm>
          <a:prstGeom prst="straightConnector1">
            <a:avLst/>
          </a:prstGeom>
          <a:noFill/>
          <a:ln cap="flat" cmpd="sng" w="9525">
            <a:solidFill>
              <a:schemeClr val="dk2"/>
            </a:solidFill>
            <a:prstDash val="solid"/>
            <a:round/>
            <a:headEnd len="med" w="med" type="none"/>
            <a:tailEnd len="med" w="med" type="none"/>
          </a:ln>
        </p:spPr>
      </p:cxnSp>
      <p:sp>
        <p:nvSpPr>
          <p:cNvPr id="723" name="Google Shape;723;p48"/>
          <p:cNvSpPr txBox="1"/>
          <p:nvPr/>
        </p:nvSpPr>
        <p:spPr>
          <a:xfrm>
            <a:off x="2161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ls</a:t>
            </a:r>
            <a:endParaRPr/>
          </a:p>
        </p:txBody>
      </p:sp>
      <p:sp>
        <p:nvSpPr>
          <p:cNvPr id="724" name="Google Shape;724;p48"/>
          <p:cNvSpPr txBox="1"/>
          <p:nvPr/>
        </p:nvSpPr>
        <p:spPr>
          <a:xfrm>
            <a:off x="24659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head</a:t>
            </a:r>
            <a:endParaRPr/>
          </a:p>
        </p:txBody>
      </p:sp>
      <p:sp>
        <p:nvSpPr>
          <p:cNvPr id="725" name="Google Shape;725;p48"/>
          <p:cNvSpPr txBox="1"/>
          <p:nvPr/>
        </p:nvSpPr>
        <p:spPr>
          <a:xfrm>
            <a:off x="2923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cat</a:t>
            </a:r>
            <a:endParaRPr/>
          </a:p>
        </p:txBody>
      </p:sp>
      <p:cxnSp>
        <p:nvCxnSpPr>
          <p:cNvPr id="726" name="Google Shape;726;p48"/>
          <p:cNvCxnSpPr/>
          <p:nvPr/>
        </p:nvCxnSpPr>
        <p:spPr>
          <a:xfrm>
            <a:off x="2786250" y="2999625"/>
            <a:ext cx="0" cy="216900"/>
          </a:xfrm>
          <a:prstGeom prst="straightConnector1">
            <a:avLst/>
          </a:prstGeom>
          <a:noFill/>
          <a:ln cap="flat" cmpd="sng" w="9525">
            <a:solidFill>
              <a:schemeClr val="dk2"/>
            </a:solidFill>
            <a:prstDash val="solid"/>
            <a:round/>
            <a:headEnd len="med" w="med" type="none"/>
            <a:tailEnd len="med" w="med" type="none"/>
          </a:ln>
        </p:spPr>
      </p:cxnSp>
      <p:sp>
        <p:nvSpPr>
          <p:cNvPr id="727" name="Google Shape;727;p48"/>
          <p:cNvSpPr txBox="1"/>
          <p:nvPr/>
        </p:nvSpPr>
        <p:spPr>
          <a:xfrm>
            <a:off x="137150" y="4010900"/>
            <a:ext cx="7296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hi.txt</a:t>
            </a:r>
            <a:endParaRPr>
              <a:solidFill>
                <a:srgbClr val="38761D"/>
              </a:solidFill>
            </a:endParaRPr>
          </a:p>
        </p:txBody>
      </p:sp>
      <p:grpSp>
        <p:nvGrpSpPr>
          <p:cNvPr id="728" name="Google Shape;728;p48"/>
          <p:cNvGrpSpPr/>
          <p:nvPr/>
        </p:nvGrpSpPr>
        <p:grpSpPr>
          <a:xfrm>
            <a:off x="975350" y="3868125"/>
            <a:ext cx="675775" cy="545000"/>
            <a:chOff x="2118350" y="2420325"/>
            <a:chExt cx="675775" cy="545000"/>
          </a:xfrm>
        </p:grpSpPr>
        <p:pic>
          <p:nvPicPr>
            <p:cNvPr id="729" name="Google Shape;729;p48"/>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30" name="Google Shape;730;p48"/>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proj1</a:t>
              </a:r>
              <a:endParaRPr sz="1000"/>
            </a:p>
          </p:txBody>
        </p:sp>
      </p:grpSp>
      <p:sp>
        <p:nvSpPr>
          <p:cNvPr id="731" name="Google Shape;731;p48"/>
          <p:cNvSpPr txBox="1"/>
          <p:nvPr/>
        </p:nvSpPr>
        <p:spPr>
          <a:xfrm>
            <a:off x="12801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data2.txt</a:t>
            </a:r>
            <a:endParaRPr>
              <a:solidFill>
                <a:srgbClr val="38761D"/>
              </a:solidFill>
            </a:endParaRPr>
          </a:p>
        </p:txBody>
      </p:sp>
      <p:sp>
        <p:nvSpPr>
          <p:cNvPr id="732" name="Google Shape;732;p48"/>
          <p:cNvSpPr txBox="1"/>
          <p:nvPr/>
        </p:nvSpPr>
        <p:spPr>
          <a:xfrm>
            <a:off x="2133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data1.txt</a:t>
            </a:r>
            <a:endParaRPr>
              <a:solidFill>
                <a:srgbClr val="38761D"/>
              </a:solidFill>
            </a:endParaRPr>
          </a:p>
        </p:txBody>
      </p:sp>
      <p:cxnSp>
        <p:nvCxnSpPr>
          <p:cNvPr id="733" name="Google Shape;733;p48"/>
          <p:cNvCxnSpPr>
            <a:stCxn id="714" idx="2"/>
            <a:endCxn id="727" idx="0"/>
          </p:cNvCxnSpPr>
          <p:nvPr/>
        </p:nvCxnSpPr>
        <p:spPr>
          <a:xfrm flipH="1">
            <a:off x="502050" y="3651125"/>
            <a:ext cx="517200" cy="3597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48"/>
          <p:cNvCxnSpPr>
            <a:stCxn id="714" idx="2"/>
          </p:cNvCxnSpPr>
          <p:nvPr/>
        </p:nvCxnSpPr>
        <p:spPr>
          <a:xfrm>
            <a:off x="1019250" y="3651125"/>
            <a:ext cx="258300" cy="238500"/>
          </a:xfrm>
          <a:prstGeom prst="straightConnector1">
            <a:avLst/>
          </a:prstGeom>
          <a:noFill/>
          <a:ln cap="flat" cmpd="sng" w="9525">
            <a:solidFill>
              <a:schemeClr val="dk2"/>
            </a:solidFill>
            <a:prstDash val="solid"/>
            <a:round/>
            <a:headEnd len="med" w="med" type="none"/>
            <a:tailEnd len="med" w="med" type="none"/>
          </a:ln>
        </p:spPr>
      </p:cxnSp>
      <p:cxnSp>
        <p:nvCxnSpPr>
          <p:cNvPr id="735" name="Google Shape;735;p48"/>
          <p:cNvCxnSpPr/>
          <p:nvPr/>
        </p:nvCxnSpPr>
        <p:spPr>
          <a:xfrm flipH="1">
            <a:off x="627500" y="4447400"/>
            <a:ext cx="634800" cy="17310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48"/>
          <p:cNvCxnSpPr/>
          <p:nvPr/>
        </p:nvCxnSpPr>
        <p:spPr>
          <a:xfrm>
            <a:off x="1322325" y="4441551"/>
            <a:ext cx="372000" cy="178800"/>
          </a:xfrm>
          <a:prstGeom prst="straightConnector1">
            <a:avLst/>
          </a:prstGeom>
          <a:noFill/>
          <a:ln cap="flat" cmpd="sng" w="9525">
            <a:solidFill>
              <a:schemeClr val="dk2"/>
            </a:solidFill>
            <a:prstDash val="solid"/>
            <a:round/>
            <a:headEnd len="med" w="med" type="none"/>
            <a:tailEnd len="med" w="med" type="none"/>
          </a:ln>
        </p:spPr>
      </p:cxnSp>
      <p:sp>
        <p:nvSpPr>
          <p:cNvPr id="737" name="Google Shape;737;p48"/>
          <p:cNvSpPr txBox="1"/>
          <p:nvPr/>
        </p:nvSpPr>
        <p:spPr>
          <a:xfrm>
            <a:off x="52578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Image we are user “luke”</a:t>
            </a:r>
            <a:endParaRPr/>
          </a:p>
        </p:txBody>
      </p:sp>
      <p:sp>
        <p:nvSpPr>
          <p:cNvPr id="738" name="Google Shape;738;p48"/>
          <p:cNvSpPr txBox="1"/>
          <p:nvPr/>
        </p:nvSpPr>
        <p:spPr>
          <a:xfrm>
            <a:off x="5257800" y="1936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pwd</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/home/luke</a:t>
            </a:r>
            <a:endParaRPr b="1" sz="1000">
              <a:solidFill>
                <a:srgbClr val="38761D"/>
              </a:solidFill>
              <a:highlight>
                <a:srgbClr val="FFFFFF"/>
              </a:highlight>
              <a:latin typeface="Consolas"/>
              <a:ea typeface="Consolas"/>
              <a:cs typeface="Consolas"/>
              <a:sym typeface="Consolas"/>
            </a:endParaRPr>
          </a:p>
        </p:txBody>
      </p:sp>
      <p:sp>
        <p:nvSpPr>
          <p:cNvPr id="739" name="Google Shape;739;p48"/>
          <p:cNvSpPr txBox="1"/>
          <p:nvPr/>
        </p:nvSpPr>
        <p:spPr>
          <a:xfrm>
            <a:off x="5257800" y="23941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cd proj1</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000">
              <a:solidFill>
                <a:srgbClr val="38761D"/>
              </a:solidFill>
              <a:highlight>
                <a:srgbClr val="FFFFFF"/>
              </a:highlight>
              <a:latin typeface="Consolas"/>
              <a:ea typeface="Consolas"/>
              <a:cs typeface="Consolas"/>
              <a:sym typeface="Consolas"/>
            </a:endParaRPr>
          </a:p>
        </p:txBody>
      </p:sp>
      <p:sp>
        <p:nvSpPr>
          <p:cNvPr id="740" name="Google Shape;740;p48"/>
          <p:cNvSpPr txBox="1"/>
          <p:nvPr/>
        </p:nvSpPr>
        <p:spPr>
          <a:xfrm rot="-591">
            <a:off x="6956579" y="18268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Where am I?</a:t>
            </a:r>
            <a:endParaRPr/>
          </a:p>
        </p:txBody>
      </p:sp>
      <p:sp>
        <p:nvSpPr>
          <p:cNvPr id="741" name="Google Shape;741;p48"/>
          <p:cNvSpPr txBox="1"/>
          <p:nvPr/>
        </p:nvSpPr>
        <p:spPr>
          <a:xfrm rot="-495">
            <a:off x="6956575" y="2207813"/>
            <a:ext cx="2082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move to luke’s “proj1” directory</a:t>
            </a:r>
            <a:endParaRPr/>
          </a:p>
        </p:txBody>
      </p:sp>
      <p:sp>
        <p:nvSpPr>
          <p:cNvPr id="742" name="Google Shape;742;p48"/>
          <p:cNvSpPr txBox="1"/>
          <p:nvPr/>
        </p:nvSpPr>
        <p:spPr>
          <a:xfrm>
            <a:off x="5257800" y="27751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pwd</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/home/luke/proj1</a:t>
            </a:r>
            <a:endParaRPr b="1" sz="1000">
              <a:solidFill>
                <a:srgbClr val="38761D"/>
              </a:solidFill>
              <a:highlight>
                <a:srgbClr val="FFFFFF"/>
              </a:highlight>
              <a:latin typeface="Consolas"/>
              <a:ea typeface="Consolas"/>
              <a:cs typeface="Consolas"/>
              <a:sym typeface="Consolas"/>
            </a:endParaRPr>
          </a:p>
        </p:txBody>
      </p:sp>
      <p:sp>
        <p:nvSpPr>
          <p:cNvPr id="743" name="Google Shape;743;p48"/>
          <p:cNvSpPr txBox="1"/>
          <p:nvPr/>
        </p:nvSpPr>
        <p:spPr>
          <a:xfrm rot="-591">
            <a:off x="6956579" y="26650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Where am I?</a:t>
            </a:r>
            <a:endParaRPr/>
          </a:p>
        </p:txBody>
      </p:sp>
      <p:sp>
        <p:nvSpPr>
          <p:cNvPr id="744" name="Google Shape;744;p48"/>
          <p:cNvSpPr txBox="1"/>
          <p:nvPr/>
        </p:nvSpPr>
        <p:spPr>
          <a:xfrm>
            <a:off x="5257800" y="33085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cd ..</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000">
              <a:solidFill>
                <a:srgbClr val="38761D"/>
              </a:solidFill>
              <a:highlight>
                <a:srgbClr val="FFFFFF"/>
              </a:highlight>
              <a:latin typeface="Consolas"/>
              <a:ea typeface="Consolas"/>
              <a:cs typeface="Consolas"/>
              <a:sym typeface="Consolas"/>
            </a:endParaRPr>
          </a:p>
        </p:txBody>
      </p:sp>
      <p:sp>
        <p:nvSpPr>
          <p:cNvPr id="745" name="Google Shape;745;p48"/>
          <p:cNvSpPr txBox="1"/>
          <p:nvPr/>
        </p:nvSpPr>
        <p:spPr>
          <a:xfrm rot="-495">
            <a:off x="6956575" y="3122213"/>
            <a:ext cx="2082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move back to luke’s home directory</a:t>
            </a:r>
            <a:endParaRPr/>
          </a:p>
        </p:txBody>
      </p:sp>
      <p:sp>
        <p:nvSpPr>
          <p:cNvPr id="746" name="Google Shape;746;p48"/>
          <p:cNvSpPr txBox="1"/>
          <p:nvPr/>
        </p:nvSpPr>
        <p:spPr>
          <a:xfrm>
            <a:off x="5257800" y="36895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pwd</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/home/luke</a:t>
            </a:r>
            <a:endParaRPr b="1" sz="1000">
              <a:solidFill>
                <a:srgbClr val="38761D"/>
              </a:solidFill>
              <a:highlight>
                <a:srgbClr val="FFFFFF"/>
              </a:highlight>
              <a:latin typeface="Consolas"/>
              <a:ea typeface="Consolas"/>
              <a:cs typeface="Consolas"/>
              <a:sym typeface="Consolas"/>
            </a:endParaRPr>
          </a:p>
        </p:txBody>
      </p:sp>
      <p:sp>
        <p:nvSpPr>
          <p:cNvPr id="747" name="Google Shape;747;p48"/>
          <p:cNvSpPr txBox="1"/>
          <p:nvPr/>
        </p:nvSpPr>
        <p:spPr>
          <a:xfrm rot="-591">
            <a:off x="6956579" y="35794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Where am I?</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9"/>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a:t>
            </a:r>
            <a:r>
              <a:rPr lang="en" sz="3600">
                <a:solidFill>
                  <a:srgbClr val="38761D"/>
                </a:solidFill>
                <a:latin typeface="Consolas"/>
                <a:ea typeface="Consolas"/>
                <a:cs typeface="Consolas"/>
                <a:sym typeface="Consolas"/>
              </a:rPr>
              <a:t>mkdir</a:t>
            </a:r>
            <a:r>
              <a:rPr lang="en" sz="3600"/>
              <a:t> command (</a:t>
            </a:r>
            <a:r>
              <a:rPr lang="en" sz="3600" u="sng"/>
              <a:t>m</a:t>
            </a:r>
            <a:r>
              <a:rPr lang="en" sz="3600"/>
              <a:t>a</a:t>
            </a:r>
            <a:r>
              <a:rPr lang="en" sz="3600" u="sng"/>
              <a:t>k</a:t>
            </a:r>
            <a:r>
              <a:rPr lang="en" sz="3600"/>
              <a:t>e a new </a:t>
            </a:r>
            <a:r>
              <a:rPr lang="en" sz="3600" u="sng"/>
              <a:t>dir</a:t>
            </a:r>
            <a:r>
              <a:rPr lang="en" sz="3600"/>
              <a:t>ectory)</a:t>
            </a:r>
            <a:endParaRPr sz="3600"/>
          </a:p>
          <a:p>
            <a:pPr indent="0" lvl="0" marL="0" rtl="0" algn="l">
              <a:spcBef>
                <a:spcPts val="0"/>
              </a:spcBef>
              <a:spcAft>
                <a:spcPts val="0"/>
              </a:spcAft>
              <a:buNone/>
            </a:pPr>
            <a:r>
              <a:t/>
            </a:r>
            <a:endParaRPr sz="1800"/>
          </a:p>
        </p:txBody>
      </p:sp>
      <p:sp>
        <p:nvSpPr>
          <p:cNvPr id="753" name="Google Shape;753;p49"/>
          <p:cNvSpPr txBox="1"/>
          <p:nvPr/>
        </p:nvSpPr>
        <p:spPr>
          <a:xfrm>
            <a:off x="8382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Example Unix file system (a “tree”)</a:t>
            </a:r>
            <a:endParaRPr/>
          </a:p>
        </p:txBody>
      </p:sp>
      <p:grpSp>
        <p:nvGrpSpPr>
          <p:cNvPr id="754" name="Google Shape;754;p49"/>
          <p:cNvGrpSpPr/>
          <p:nvPr/>
        </p:nvGrpSpPr>
        <p:grpSpPr>
          <a:xfrm>
            <a:off x="2499350" y="1658325"/>
            <a:ext cx="675775" cy="545000"/>
            <a:chOff x="2118350" y="2420325"/>
            <a:chExt cx="675775" cy="545000"/>
          </a:xfrm>
        </p:grpSpPr>
        <p:pic>
          <p:nvPicPr>
            <p:cNvPr id="755" name="Google Shape;755;p49"/>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56" name="Google Shape;756;p49"/>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root</a:t>
              </a:r>
              <a:endParaRPr sz="1200"/>
            </a:p>
          </p:txBody>
        </p:sp>
      </p:grpSp>
      <p:grpSp>
        <p:nvGrpSpPr>
          <p:cNvPr id="757" name="Google Shape;757;p49"/>
          <p:cNvGrpSpPr/>
          <p:nvPr/>
        </p:nvGrpSpPr>
        <p:grpSpPr>
          <a:xfrm>
            <a:off x="1203950" y="2420325"/>
            <a:ext cx="675775" cy="545000"/>
            <a:chOff x="2118350" y="2420325"/>
            <a:chExt cx="675775" cy="545000"/>
          </a:xfrm>
        </p:grpSpPr>
        <p:pic>
          <p:nvPicPr>
            <p:cNvPr id="758" name="Google Shape;758;p49"/>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59" name="Google Shape;759;p49"/>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8761D"/>
                  </a:solidFill>
                  <a:latin typeface="Consolas"/>
                  <a:ea typeface="Consolas"/>
                  <a:cs typeface="Consolas"/>
                  <a:sym typeface="Consolas"/>
                </a:rPr>
                <a:t>home</a:t>
              </a:r>
              <a:endParaRPr sz="1200"/>
            </a:p>
          </p:txBody>
        </p:sp>
      </p:grpSp>
      <p:grpSp>
        <p:nvGrpSpPr>
          <p:cNvPr id="760" name="Google Shape;760;p49"/>
          <p:cNvGrpSpPr/>
          <p:nvPr/>
        </p:nvGrpSpPr>
        <p:grpSpPr>
          <a:xfrm>
            <a:off x="2499350" y="2420325"/>
            <a:ext cx="675775" cy="545000"/>
            <a:chOff x="2118350" y="2420325"/>
            <a:chExt cx="675775" cy="545000"/>
          </a:xfrm>
        </p:grpSpPr>
        <p:pic>
          <p:nvPicPr>
            <p:cNvPr id="761" name="Google Shape;761;p49"/>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62" name="Google Shape;762;p49"/>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bin</a:t>
              </a:r>
              <a:endParaRPr sz="1200"/>
            </a:p>
          </p:txBody>
        </p:sp>
      </p:grpSp>
      <p:grpSp>
        <p:nvGrpSpPr>
          <p:cNvPr id="763" name="Google Shape;763;p49"/>
          <p:cNvGrpSpPr/>
          <p:nvPr/>
        </p:nvGrpSpPr>
        <p:grpSpPr>
          <a:xfrm>
            <a:off x="3261350" y="2420325"/>
            <a:ext cx="675775" cy="545000"/>
            <a:chOff x="2118350" y="2420325"/>
            <a:chExt cx="675775" cy="545000"/>
          </a:xfrm>
        </p:grpSpPr>
        <p:pic>
          <p:nvPicPr>
            <p:cNvPr id="764" name="Google Shape;764;p49"/>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65" name="Google Shape;765;p49"/>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vol</a:t>
              </a:r>
              <a:endParaRPr sz="1200"/>
            </a:p>
          </p:txBody>
        </p:sp>
      </p:grpSp>
      <p:cxnSp>
        <p:nvCxnSpPr>
          <p:cNvPr id="766" name="Google Shape;766;p49"/>
          <p:cNvCxnSpPr>
            <a:stCxn id="758" idx="0"/>
            <a:endCxn id="755" idx="2"/>
          </p:cNvCxnSpPr>
          <p:nvPr/>
        </p:nvCxnSpPr>
        <p:spPr>
          <a:xfrm flipH="1" rot="10800000">
            <a:off x="1476450" y="2203425"/>
            <a:ext cx="1295400" cy="216900"/>
          </a:xfrm>
          <a:prstGeom prst="straightConnector1">
            <a:avLst/>
          </a:prstGeom>
          <a:noFill/>
          <a:ln cap="flat" cmpd="sng" w="9525">
            <a:solidFill>
              <a:schemeClr val="dk2"/>
            </a:solidFill>
            <a:prstDash val="solid"/>
            <a:round/>
            <a:headEnd len="med" w="med" type="none"/>
            <a:tailEnd len="med" w="med" type="none"/>
          </a:ln>
        </p:spPr>
      </p:cxnSp>
      <p:cxnSp>
        <p:nvCxnSpPr>
          <p:cNvPr id="767" name="Google Shape;767;p49"/>
          <p:cNvCxnSpPr/>
          <p:nvPr/>
        </p:nvCxnSpPr>
        <p:spPr>
          <a:xfrm>
            <a:off x="2771850" y="2203425"/>
            <a:ext cx="0" cy="216900"/>
          </a:xfrm>
          <a:prstGeom prst="straightConnector1">
            <a:avLst/>
          </a:prstGeom>
          <a:noFill/>
          <a:ln cap="flat" cmpd="sng" w="9525">
            <a:solidFill>
              <a:schemeClr val="dk2"/>
            </a:solidFill>
            <a:prstDash val="solid"/>
            <a:round/>
            <a:headEnd len="med" w="med" type="none"/>
            <a:tailEnd len="med" w="med" type="none"/>
          </a:ln>
        </p:spPr>
      </p:cxnSp>
      <p:cxnSp>
        <p:nvCxnSpPr>
          <p:cNvPr id="768" name="Google Shape;768;p49"/>
          <p:cNvCxnSpPr/>
          <p:nvPr/>
        </p:nvCxnSpPr>
        <p:spPr>
          <a:xfrm>
            <a:off x="2771850" y="2203325"/>
            <a:ext cx="762000" cy="216900"/>
          </a:xfrm>
          <a:prstGeom prst="straightConnector1">
            <a:avLst/>
          </a:prstGeom>
          <a:noFill/>
          <a:ln cap="flat" cmpd="sng" w="9525">
            <a:solidFill>
              <a:schemeClr val="dk2"/>
            </a:solidFill>
            <a:prstDash val="solid"/>
            <a:round/>
            <a:headEnd len="med" w="med" type="none"/>
            <a:tailEnd len="med" w="med" type="none"/>
          </a:ln>
        </p:spPr>
      </p:cxnSp>
      <p:cxnSp>
        <p:nvCxnSpPr>
          <p:cNvPr id="769" name="Google Shape;769;p49"/>
          <p:cNvCxnSpPr>
            <a:endCxn id="770" idx="0"/>
          </p:cNvCxnSpPr>
          <p:nvPr/>
        </p:nvCxnSpPr>
        <p:spPr>
          <a:xfrm flipH="1">
            <a:off x="10192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49"/>
          <p:cNvCxnSpPr>
            <a:endCxn id="772" idx="0"/>
          </p:cNvCxnSpPr>
          <p:nvPr/>
        </p:nvCxnSpPr>
        <p:spPr>
          <a:xfrm>
            <a:off x="1418550" y="3005925"/>
            <a:ext cx="286500" cy="100200"/>
          </a:xfrm>
          <a:prstGeom prst="straightConnector1">
            <a:avLst/>
          </a:prstGeom>
          <a:noFill/>
          <a:ln cap="flat" cmpd="sng" w="9525">
            <a:solidFill>
              <a:schemeClr val="dk2"/>
            </a:solidFill>
            <a:prstDash val="solid"/>
            <a:round/>
            <a:headEnd len="med" w="med" type="none"/>
            <a:tailEnd len="med" w="med" type="none"/>
          </a:ln>
        </p:spPr>
      </p:cxnSp>
      <p:grpSp>
        <p:nvGrpSpPr>
          <p:cNvPr id="773" name="Google Shape;773;p49"/>
          <p:cNvGrpSpPr/>
          <p:nvPr/>
        </p:nvGrpSpPr>
        <p:grpSpPr>
          <a:xfrm>
            <a:off x="746750" y="3106125"/>
            <a:ext cx="675775" cy="545000"/>
            <a:chOff x="2118350" y="2420325"/>
            <a:chExt cx="675775" cy="545000"/>
          </a:xfrm>
        </p:grpSpPr>
        <p:pic>
          <p:nvPicPr>
            <p:cNvPr id="770" name="Google Shape;770;p49"/>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74" name="Google Shape;774;p49"/>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luke</a:t>
              </a:r>
              <a:endParaRPr sz="1000"/>
            </a:p>
          </p:txBody>
        </p:sp>
      </p:grpSp>
      <p:grpSp>
        <p:nvGrpSpPr>
          <p:cNvPr id="775" name="Google Shape;775;p49"/>
          <p:cNvGrpSpPr/>
          <p:nvPr/>
        </p:nvGrpSpPr>
        <p:grpSpPr>
          <a:xfrm>
            <a:off x="1432550" y="3106125"/>
            <a:ext cx="675775" cy="545000"/>
            <a:chOff x="2118350" y="2420325"/>
            <a:chExt cx="675775" cy="545000"/>
          </a:xfrm>
        </p:grpSpPr>
        <p:pic>
          <p:nvPicPr>
            <p:cNvPr id="772" name="Google Shape;772;p49"/>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76" name="Google Shape;776;p49"/>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leia</a:t>
              </a:r>
              <a:endParaRPr sz="1000"/>
            </a:p>
          </p:txBody>
        </p:sp>
      </p:grpSp>
      <p:cxnSp>
        <p:nvCxnSpPr>
          <p:cNvPr id="777" name="Google Shape;777;p49"/>
          <p:cNvCxnSpPr/>
          <p:nvPr/>
        </p:nvCxnSpPr>
        <p:spPr>
          <a:xfrm flipH="1">
            <a:off x="23908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778" name="Google Shape;778;p49"/>
          <p:cNvCxnSpPr/>
          <p:nvPr/>
        </p:nvCxnSpPr>
        <p:spPr>
          <a:xfrm>
            <a:off x="2790150" y="3005925"/>
            <a:ext cx="286500" cy="10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9"/>
          <p:cNvSpPr txBox="1"/>
          <p:nvPr/>
        </p:nvSpPr>
        <p:spPr>
          <a:xfrm>
            <a:off x="2161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ls</a:t>
            </a:r>
            <a:endParaRPr/>
          </a:p>
        </p:txBody>
      </p:sp>
      <p:sp>
        <p:nvSpPr>
          <p:cNvPr id="780" name="Google Shape;780;p49"/>
          <p:cNvSpPr txBox="1"/>
          <p:nvPr/>
        </p:nvSpPr>
        <p:spPr>
          <a:xfrm>
            <a:off x="24659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head</a:t>
            </a:r>
            <a:endParaRPr/>
          </a:p>
        </p:txBody>
      </p:sp>
      <p:sp>
        <p:nvSpPr>
          <p:cNvPr id="781" name="Google Shape;781;p49"/>
          <p:cNvSpPr txBox="1"/>
          <p:nvPr/>
        </p:nvSpPr>
        <p:spPr>
          <a:xfrm>
            <a:off x="2923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cat</a:t>
            </a:r>
            <a:endParaRPr/>
          </a:p>
        </p:txBody>
      </p:sp>
      <p:cxnSp>
        <p:nvCxnSpPr>
          <p:cNvPr id="782" name="Google Shape;782;p49"/>
          <p:cNvCxnSpPr/>
          <p:nvPr/>
        </p:nvCxnSpPr>
        <p:spPr>
          <a:xfrm>
            <a:off x="2786250" y="2999625"/>
            <a:ext cx="0" cy="216900"/>
          </a:xfrm>
          <a:prstGeom prst="straightConnector1">
            <a:avLst/>
          </a:prstGeom>
          <a:noFill/>
          <a:ln cap="flat" cmpd="sng" w="9525">
            <a:solidFill>
              <a:schemeClr val="dk2"/>
            </a:solidFill>
            <a:prstDash val="solid"/>
            <a:round/>
            <a:headEnd len="med" w="med" type="none"/>
            <a:tailEnd len="med" w="med" type="none"/>
          </a:ln>
        </p:spPr>
      </p:cxnSp>
      <p:sp>
        <p:nvSpPr>
          <p:cNvPr id="783" name="Google Shape;783;p49"/>
          <p:cNvSpPr txBox="1"/>
          <p:nvPr/>
        </p:nvSpPr>
        <p:spPr>
          <a:xfrm>
            <a:off x="137150" y="4010900"/>
            <a:ext cx="7296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hi.txt</a:t>
            </a:r>
            <a:endParaRPr>
              <a:solidFill>
                <a:srgbClr val="38761D"/>
              </a:solidFill>
            </a:endParaRPr>
          </a:p>
        </p:txBody>
      </p:sp>
      <p:grpSp>
        <p:nvGrpSpPr>
          <p:cNvPr id="784" name="Google Shape;784;p49"/>
          <p:cNvGrpSpPr/>
          <p:nvPr/>
        </p:nvGrpSpPr>
        <p:grpSpPr>
          <a:xfrm>
            <a:off x="975350" y="3868125"/>
            <a:ext cx="675775" cy="545000"/>
            <a:chOff x="2118350" y="2420325"/>
            <a:chExt cx="675775" cy="545000"/>
          </a:xfrm>
        </p:grpSpPr>
        <p:pic>
          <p:nvPicPr>
            <p:cNvPr id="785" name="Google Shape;785;p49"/>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86" name="Google Shape;786;p49"/>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proj1</a:t>
              </a:r>
              <a:endParaRPr sz="1000"/>
            </a:p>
          </p:txBody>
        </p:sp>
      </p:grpSp>
      <p:sp>
        <p:nvSpPr>
          <p:cNvPr id="787" name="Google Shape;787;p49"/>
          <p:cNvSpPr txBox="1"/>
          <p:nvPr/>
        </p:nvSpPr>
        <p:spPr>
          <a:xfrm>
            <a:off x="12801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data2.txt</a:t>
            </a:r>
            <a:endParaRPr>
              <a:solidFill>
                <a:srgbClr val="38761D"/>
              </a:solidFill>
            </a:endParaRPr>
          </a:p>
        </p:txBody>
      </p:sp>
      <p:sp>
        <p:nvSpPr>
          <p:cNvPr id="788" name="Google Shape;788;p49"/>
          <p:cNvSpPr txBox="1"/>
          <p:nvPr/>
        </p:nvSpPr>
        <p:spPr>
          <a:xfrm>
            <a:off x="2133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data1.txt</a:t>
            </a:r>
            <a:endParaRPr>
              <a:solidFill>
                <a:srgbClr val="38761D"/>
              </a:solidFill>
            </a:endParaRPr>
          </a:p>
        </p:txBody>
      </p:sp>
      <p:cxnSp>
        <p:nvCxnSpPr>
          <p:cNvPr id="789" name="Google Shape;789;p49"/>
          <p:cNvCxnSpPr>
            <a:stCxn id="770" idx="2"/>
            <a:endCxn id="783" idx="0"/>
          </p:cNvCxnSpPr>
          <p:nvPr/>
        </p:nvCxnSpPr>
        <p:spPr>
          <a:xfrm flipH="1">
            <a:off x="502050" y="3651125"/>
            <a:ext cx="517200" cy="359700"/>
          </a:xfrm>
          <a:prstGeom prst="straightConnector1">
            <a:avLst/>
          </a:prstGeom>
          <a:noFill/>
          <a:ln cap="flat" cmpd="sng" w="9525">
            <a:solidFill>
              <a:schemeClr val="dk2"/>
            </a:solidFill>
            <a:prstDash val="solid"/>
            <a:round/>
            <a:headEnd len="med" w="med" type="none"/>
            <a:tailEnd len="med" w="med" type="none"/>
          </a:ln>
        </p:spPr>
      </p:cxnSp>
      <p:cxnSp>
        <p:nvCxnSpPr>
          <p:cNvPr id="790" name="Google Shape;790;p49"/>
          <p:cNvCxnSpPr>
            <a:stCxn id="770" idx="2"/>
          </p:cNvCxnSpPr>
          <p:nvPr/>
        </p:nvCxnSpPr>
        <p:spPr>
          <a:xfrm>
            <a:off x="1019250" y="3651125"/>
            <a:ext cx="258300" cy="238500"/>
          </a:xfrm>
          <a:prstGeom prst="straightConnector1">
            <a:avLst/>
          </a:prstGeom>
          <a:noFill/>
          <a:ln cap="flat" cmpd="sng" w="9525">
            <a:solidFill>
              <a:schemeClr val="dk2"/>
            </a:solidFill>
            <a:prstDash val="solid"/>
            <a:round/>
            <a:headEnd len="med" w="med" type="none"/>
            <a:tailEnd len="med" w="med" type="none"/>
          </a:ln>
        </p:spPr>
      </p:cxnSp>
      <p:cxnSp>
        <p:nvCxnSpPr>
          <p:cNvPr id="791" name="Google Shape;791;p49"/>
          <p:cNvCxnSpPr/>
          <p:nvPr/>
        </p:nvCxnSpPr>
        <p:spPr>
          <a:xfrm flipH="1">
            <a:off x="627500" y="4447400"/>
            <a:ext cx="634800" cy="173100"/>
          </a:xfrm>
          <a:prstGeom prst="straightConnector1">
            <a:avLst/>
          </a:prstGeom>
          <a:noFill/>
          <a:ln cap="flat" cmpd="sng" w="9525">
            <a:solidFill>
              <a:schemeClr val="dk2"/>
            </a:solidFill>
            <a:prstDash val="solid"/>
            <a:round/>
            <a:headEnd len="med" w="med" type="none"/>
            <a:tailEnd len="med" w="med" type="none"/>
          </a:ln>
        </p:spPr>
      </p:cxnSp>
      <p:cxnSp>
        <p:nvCxnSpPr>
          <p:cNvPr id="792" name="Google Shape;792;p49"/>
          <p:cNvCxnSpPr/>
          <p:nvPr/>
        </p:nvCxnSpPr>
        <p:spPr>
          <a:xfrm>
            <a:off x="1322325" y="4441551"/>
            <a:ext cx="372000" cy="178800"/>
          </a:xfrm>
          <a:prstGeom prst="straightConnector1">
            <a:avLst/>
          </a:prstGeom>
          <a:noFill/>
          <a:ln cap="flat" cmpd="sng" w="9525">
            <a:solidFill>
              <a:schemeClr val="dk2"/>
            </a:solidFill>
            <a:prstDash val="solid"/>
            <a:round/>
            <a:headEnd len="med" w="med" type="none"/>
            <a:tailEnd len="med" w="med" type="none"/>
          </a:ln>
        </p:spPr>
      </p:cxnSp>
      <p:sp>
        <p:nvSpPr>
          <p:cNvPr id="793" name="Google Shape;793;p49"/>
          <p:cNvSpPr txBox="1"/>
          <p:nvPr/>
        </p:nvSpPr>
        <p:spPr>
          <a:xfrm>
            <a:off x="52578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Image we are user “luke”</a:t>
            </a:r>
            <a:endParaRPr/>
          </a:p>
        </p:txBody>
      </p:sp>
      <p:sp>
        <p:nvSpPr>
          <p:cNvPr id="794" name="Google Shape;794;p49"/>
          <p:cNvSpPr txBox="1"/>
          <p:nvPr/>
        </p:nvSpPr>
        <p:spPr>
          <a:xfrm>
            <a:off x="5257800" y="1936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pwd</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/usr/luke</a:t>
            </a:r>
            <a:endParaRPr b="1" sz="1000">
              <a:solidFill>
                <a:srgbClr val="38761D"/>
              </a:solidFill>
              <a:highlight>
                <a:srgbClr val="FFFFFF"/>
              </a:highlight>
              <a:latin typeface="Consolas"/>
              <a:ea typeface="Consolas"/>
              <a:cs typeface="Consolas"/>
              <a:sym typeface="Consolas"/>
            </a:endParaRPr>
          </a:p>
        </p:txBody>
      </p:sp>
      <p:sp>
        <p:nvSpPr>
          <p:cNvPr id="795" name="Google Shape;795;p49"/>
          <p:cNvSpPr txBox="1"/>
          <p:nvPr/>
        </p:nvSpPr>
        <p:spPr>
          <a:xfrm>
            <a:off x="5257800" y="23941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chemeClr val="lt1"/>
                </a:highlight>
                <a:latin typeface="Consolas"/>
                <a:ea typeface="Consolas"/>
                <a:cs typeface="Consolas"/>
                <a:sym typeface="Consolas"/>
              </a:rPr>
              <a:t>h</a:t>
            </a:r>
            <a:r>
              <a:rPr b="1" lang="en" sz="1000">
                <a:solidFill>
                  <a:srgbClr val="38761D"/>
                </a:solidFill>
                <a:highlight>
                  <a:schemeClr val="lt1"/>
                </a:highlight>
                <a:latin typeface="Consolas"/>
                <a:ea typeface="Consolas"/>
                <a:cs typeface="Consolas"/>
                <a:sym typeface="Consolas"/>
              </a:rPr>
              <a:t>i.txt proj1</a:t>
            </a:r>
            <a:endParaRPr b="1" sz="1000">
              <a:solidFill>
                <a:srgbClr val="38761D"/>
              </a:solidFill>
              <a:highlight>
                <a:srgbClr val="FFFFFF"/>
              </a:highlight>
              <a:latin typeface="Consolas"/>
              <a:ea typeface="Consolas"/>
              <a:cs typeface="Consolas"/>
              <a:sym typeface="Consolas"/>
            </a:endParaRPr>
          </a:p>
        </p:txBody>
      </p:sp>
      <p:sp>
        <p:nvSpPr>
          <p:cNvPr id="796" name="Google Shape;796;p49"/>
          <p:cNvSpPr txBox="1"/>
          <p:nvPr/>
        </p:nvSpPr>
        <p:spPr>
          <a:xfrm rot="-591">
            <a:off x="6956579" y="18268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Where am I?</a:t>
            </a:r>
            <a:endParaRPr/>
          </a:p>
        </p:txBody>
      </p:sp>
      <p:sp>
        <p:nvSpPr>
          <p:cNvPr id="797" name="Google Shape;797;p49"/>
          <p:cNvSpPr txBox="1"/>
          <p:nvPr/>
        </p:nvSpPr>
        <p:spPr>
          <a:xfrm rot="-495">
            <a:off x="6956575" y="2207813"/>
            <a:ext cx="2082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798" name="Google Shape;798;p49"/>
          <p:cNvSpPr txBox="1"/>
          <p:nvPr/>
        </p:nvSpPr>
        <p:spPr>
          <a:xfrm>
            <a:off x="5257800" y="27751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cd proj1</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000">
              <a:solidFill>
                <a:srgbClr val="38761D"/>
              </a:solidFill>
              <a:highlight>
                <a:srgbClr val="FFFFFF"/>
              </a:highlight>
              <a:latin typeface="Consolas"/>
              <a:ea typeface="Consolas"/>
              <a:cs typeface="Consolas"/>
              <a:sym typeface="Consolas"/>
            </a:endParaRPr>
          </a:p>
        </p:txBody>
      </p:sp>
      <p:sp>
        <p:nvSpPr>
          <p:cNvPr id="799" name="Google Shape;799;p49"/>
          <p:cNvSpPr txBox="1"/>
          <p:nvPr/>
        </p:nvSpPr>
        <p:spPr>
          <a:xfrm rot="-517">
            <a:off x="6956574" y="2665043"/>
            <a:ext cx="1995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Move to the “proj1” directory</a:t>
            </a:r>
            <a:endParaRPr/>
          </a:p>
        </p:txBody>
      </p:sp>
      <p:grpSp>
        <p:nvGrpSpPr>
          <p:cNvPr id="800" name="Google Shape;800;p49"/>
          <p:cNvGrpSpPr/>
          <p:nvPr/>
        </p:nvGrpSpPr>
        <p:grpSpPr>
          <a:xfrm>
            <a:off x="5257800" y="3122063"/>
            <a:ext cx="3781375" cy="546212"/>
            <a:chOff x="5257800" y="3122063"/>
            <a:chExt cx="3781375" cy="546212"/>
          </a:xfrm>
        </p:grpSpPr>
        <p:sp>
          <p:nvSpPr>
            <p:cNvPr id="801" name="Google Shape;801;p49"/>
            <p:cNvSpPr txBox="1"/>
            <p:nvPr/>
          </p:nvSpPr>
          <p:spPr>
            <a:xfrm>
              <a:off x="5257800" y="33085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mkdir data </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000">
                <a:solidFill>
                  <a:srgbClr val="38761D"/>
                </a:solidFill>
                <a:highlight>
                  <a:srgbClr val="FFFFFF"/>
                </a:highlight>
                <a:latin typeface="Consolas"/>
                <a:ea typeface="Consolas"/>
                <a:cs typeface="Consolas"/>
                <a:sym typeface="Consolas"/>
              </a:endParaRPr>
            </a:p>
          </p:txBody>
        </p:sp>
        <p:sp>
          <p:nvSpPr>
            <p:cNvPr id="802" name="Google Shape;802;p49"/>
            <p:cNvSpPr txBox="1"/>
            <p:nvPr/>
          </p:nvSpPr>
          <p:spPr>
            <a:xfrm rot="-495">
              <a:off x="6956575" y="3122213"/>
              <a:ext cx="2082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Make a new “data” directory in proj1</a:t>
              </a:r>
              <a:endParaRPr/>
            </a:p>
          </p:txBody>
        </p:sp>
      </p:grpSp>
      <p:grpSp>
        <p:nvGrpSpPr>
          <p:cNvPr id="803" name="Google Shape;803;p49"/>
          <p:cNvGrpSpPr/>
          <p:nvPr/>
        </p:nvGrpSpPr>
        <p:grpSpPr>
          <a:xfrm>
            <a:off x="1356600" y="4401525"/>
            <a:ext cx="1589925" cy="545000"/>
            <a:chOff x="1356600" y="4401525"/>
            <a:chExt cx="1589925" cy="545000"/>
          </a:xfrm>
        </p:grpSpPr>
        <p:grpSp>
          <p:nvGrpSpPr>
            <p:cNvPr id="804" name="Google Shape;804;p49"/>
            <p:cNvGrpSpPr/>
            <p:nvPr/>
          </p:nvGrpSpPr>
          <p:grpSpPr>
            <a:xfrm>
              <a:off x="2270750" y="4401525"/>
              <a:ext cx="675775" cy="545000"/>
              <a:chOff x="2118350" y="2420325"/>
              <a:chExt cx="675775" cy="545000"/>
            </a:xfrm>
          </p:grpSpPr>
          <p:pic>
            <p:nvPicPr>
              <p:cNvPr id="805" name="Google Shape;805;p49"/>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06" name="Google Shape;806;p49"/>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data</a:t>
                </a:r>
                <a:endParaRPr sz="1000"/>
              </a:p>
            </p:txBody>
          </p:sp>
        </p:grpSp>
        <p:cxnSp>
          <p:nvCxnSpPr>
            <p:cNvPr id="807" name="Google Shape;807;p49"/>
            <p:cNvCxnSpPr/>
            <p:nvPr/>
          </p:nvCxnSpPr>
          <p:spPr>
            <a:xfrm>
              <a:off x="1356600" y="4447050"/>
              <a:ext cx="871200" cy="173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50"/>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play.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1"/>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a:t>
            </a:r>
            <a:r>
              <a:rPr lang="en" sz="3600">
                <a:solidFill>
                  <a:srgbClr val="38761D"/>
                </a:solidFill>
                <a:latin typeface="Consolas"/>
                <a:ea typeface="Consolas"/>
                <a:cs typeface="Consolas"/>
                <a:sym typeface="Consolas"/>
              </a:rPr>
              <a:t>touch</a:t>
            </a:r>
            <a:r>
              <a:rPr lang="en" sz="3600"/>
              <a:t> command (create an empty file)</a:t>
            </a:r>
            <a:endParaRPr sz="3600"/>
          </a:p>
          <a:p>
            <a:pPr indent="0" lvl="0" marL="0" rtl="0" algn="l">
              <a:spcBef>
                <a:spcPts val="0"/>
              </a:spcBef>
              <a:spcAft>
                <a:spcPts val="0"/>
              </a:spcAft>
              <a:buNone/>
            </a:pPr>
            <a:r>
              <a:t/>
            </a:r>
            <a:endParaRPr sz="1800"/>
          </a:p>
        </p:txBody>
      </p:sp>
      <p:sp>
        <p:nvSpPr>
          <p:cNvPr id="818" name="Google Shape;818;p51"/>
          <p:cNvSpPr txBox="1"/>
          <p:nvPr/>
        </p:nvSpPr>
        <p:spPr>
          <a:xfrm>
            <a:off x="8382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Example Unix file system (a “tree”)</a:t>
            </a:r>
            <a:endParaRPr/>
          </a:p>
        </p:txBody>
      </p:sp>
      <p:grpSp>
        <p:nvGrpSpPr>
          <p:cNvPr id="819" name="Google Shape;819;p51"/>
          <p:cNvGrpSpPr/>
          <p:nvPr/>
        </p:nvGrpSpPr>
        <p:grpSpPr>
          <a:xfrm>
            <a:off x="2499350" y="1658325"/>
            <a:ext cx="675775" cy="545000"/>
            <a:chOff x="2118350" y="2420325"/>
            <a:chExt cx="675775" cy="545000"/>
          </a:xfrm>
        </p:grpSpPr>
        <p:pic>
          <p:nvPicPr>
            <p:cNvPr id="820" name="Google Shape;820;p5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21" name="Google Shape;821;p5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root</a:t>
              </a:r>
              <a:endParaRPr sz="1200"/>
            </a:p>
          </p:txBody>
        </p:sp>
      </p:grpSp>
      <p:grpSp>
        <p:nvGrpSpPr>
          <p:cNvPr id="822" name="Google Shape;822;p51"/>
          <p:cNvGrpSpPr/>
          <p:nvPr/>
        </p:nvGrpSpPr>
        <p:grpSpPr>
          <a:xfrm>
            <a:off x="1203950" y="2420325"/>
            <a:ext cx="675775" cy="545000"/>
            <a:chOff x="2118350" y="2420325"/>
            <a:chExt cx="675775" cy="545000"/>
          </a:xfrm>
        </p:grpSpPr>
        <p:pic>
          <p:nvPicPr>
            <p:cNvPr id="823" name="Google Shape;823;p5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24" name="Google Shape;824;p5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8761D"/>
                  </a:solidFill>
                  <a:latin typeface="Consolas"/>
                  <a:ea typeface="Consolas"/>
                  <a:cs typeface="Consolas"/>
                  <a:sym typeface="Consolas"/>
                </a:rPr>
                <a:t>home</a:t>
              </a:r>
              <a:endParaRPr sz="1200"/>
            </a:p>
          </p:txBody>
        </p:sp>
      </p:grpSp>
      <p:grpSp>
        <p:nvGrpSpPr>
          <p:cNvPr id="825" name="Google Shape;825;p51"/>
          <p:cNvGrpSpPr/>
          <p:nvPr/>
        </p:nvGrpSpPr>
        <p:grpSpPr>
          <a:xfrm>
            <a:off x="2499350" y="2420325"/>
            <a:ext cx="675775" cy="545000"/>
            <a:chOff x="2118350" y="2420325"/>
            <a:chExt cx="675775" cy="545000"/>
          </a:xfrm>
        </p:grpSpPr>
        <p:pic>
          <p:nvPicPr>
            <p:cNvPr id="826" name="Google Shape;826;p5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27" name="Google Shape;827;p5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bin</a:t>
              </a:r>
              <a:endParaRPr sz="1200"/>
            </a:p>
          </p:txBody>
        </p:sp>
      </p:grpSp>
      <p:grpSp>
        <p:nvGrpSpPr>
          <p:cNvPr id="828" name="Google Shape;828;p51"/>
          <p:cNvGrpSpPr/>
          <p:nvPr/>
        </p:nvGrpSpPr>
        <p:grpSpPr>
          <a:xfrm>
            <a:off x="3261350" y="2420325"/>
            <a:ext cx="675775" cy="545000"/>
            <a:chOff x="2118350" y="2420325"/>
            <a:chExt cx="675775" cy="545000"/>
          </a:xfrm>
        </p:grpSpPr>
        <p:pic>
          <p:nvPicPr>
            <p:cNvPr id="829" name="Google Shape;829;p5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30" name="Google Shape;830;p5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nsolas"/>
                  <a:ea typeface="Consolas"/>
                  <a:cs typeface="Consolas"/>
                  <a:sym typeface="Consolas"/>
                </a:rPr>
                <a:t>vol</a:t>
              </a:r>
              <a:endParaRPr sz="1200"/>
            </a:p>
          </p:txBody>
        </p:sp>
      </p:grpSp>
      <p:cxnSp>
        <p:nvCxnSpPr>
          <p:cNvPr id="831" name="Google Shape;831;p51"/>
          <p:cNvCxnSpPr>
            <a:stCxn id="823" idx="0"/>
            <a:endCxn id="820" idx="2"/>
          </p:cNvCxnSpPr>
          <p:nvPr/>
        </p:nvCxnSpPr>
        <p:spPr>
          <a:xfrm flipH="1" rot="10800000">
            <a:off x="1476450" y="2203425"/>
            <a:ext cx="1295400" cy="216900"/>
          </a:xfrm>
          <a:prstGeom prst="straightConnector1">
            <a:avLst/>
          </a:prstGeom>
          <a:noFill/>
          <a:ln cap="flat" cmpd="sng" w="9525">
            <a:solidFill>
              <a:schemeClr val="dk2"/>
            </a:solidFill>
            <a:prstDash val="solid"/>
            <a:round/>
            <a:headEnd len="med" w="med" type="none"/>
            <a:tailEnd len="med" w="med" type="none"/>
          </a:ln>
        </p:spPr>
      </p:cxnSp>
      <p:cxnSp>
        <p:nvCxnSpPr>
          <p:cNvPr id="832" name="Google Shape;832;p51"/>
          <p:cNvCxnSpPr/>
          <p:nvPr/>
        </p:nvCxnSpPr>
        <p:spPr>
          <a:xfrm>
            <a:off x="2771850" y="2203425"/>
            <a:ext cx="0" cy="216900"/>
          </a:xfrm>
          <a:prstGeom prst="straightConnector1">
            <a:avLst/>
          </a:prstGeom>
          <a:noFill/>
          <a:ln cap="flat" cmpd="sng" w="9525">
            <a:solidFill>
              <a:schemeClr val="dk2"/>
            </a:solidFill>
            <a:prstDash val="solid"/>
            <a:round/>
            <a:headEnd len="med" w="med" type="none"/>
            <a:tailEnd len="med" w="med" type="none"/>
          </a:ln>
        </p:spPr>
      </p:cxnSp>
      <p:cxnSp>
        <p:nvCxnSpPr>
          <p:cNvPr id="833" name="Google Shape;833;p51"/>
          <p:cNvCxnSpPr/>
          <p:nvPr/>
        </p:nvCxnSpPr>
        <p:spPr>
          <a:xfrm>
            <a:off x="2771850" y="2203325"/>
            <a:ext cx="762000" cy="216900"/>
          </a:xfrm>
          <a:prstGeom prst="straightConnector1">
            <a:avLst/>
          </a:prstGeom>
          <a:noFill/>
          <a:ln cap="flat" cmpd="sng" w="9525">
            <a:solidFill>
              <a:schemeClr val="dk2"/>
            </a:solidFill>
            <a:prstDash val="solid"/>
            <a:round/>
            <a:headEnd len="med" w="med" type="none"/>
            <a:tailEnd len="med" w="med" type="none"/>
          </a:ln>
        </p:spPr>
      </p:cxnSp>
      <p:cxnSp>
        <p:nvCxnSpPr>
          <p:cNvPr id="834" name="Google Shape;834;p51"/>
          <p:cNvCxnSpPr>
            <a:endCxn id="835" idx="0"/>
          </p:cNvCxnSpPr>
          <p:nvPr/>
        </p:nvCxnSpPr>
        <p:spPr>
          <a:xfrm flipH="1">
            <a:off x="10192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836" name="Google Shape;836;p51"/>
          <p:cNvCxnSpPr>
            <a:endCxn id="837" idx="0"/>
          </p:cNvCxnSpPr>
          <p:nvPr/>
        </p:nvCxnSpPr>
        <p:spPr>
          <a:xfrm>
            <a:off x="1418550" y="3005925"/>
            <a:ext cx="286500" cy="100200"/>
          </a:xfrm>
          <a:prstGeom prst="straightConnector1">
            <a:avLst/>
          </a:prstGeom>
          <a:noFill/>
          <a:ln cap="flat" cmpd="sng" w="9525">
            <a:solidFill>
              <a:schemeClr val="dk2"/>
            </a:solidFill>
            <a:prstDash val="solid"/>
            <a:round/>
            <a:headEnd len="med" w="med" type="none"/>
            <a:tailEnd len="med" w="med" type="none"/>
          </a:ln>
        </p:spPr>
      </p:cxnSp>
      <p:grpSp>
        <p:nvGrpSpPr>
          <p:cNvPr id="838" name="Google Shape;838;p51"/>
          <p:cNvGrpSpPr/>
          <p:nvPr/>
        </p:nvGrpSpPr>
        <p:grpSpPr>
          <a:xfrm>
            <a:off x="746750" y="3106125"/>
            <a:ext cx="675775" cy="545000"/>
            <a:chOff x="2118350" y="2420325"/>
            <a:chExt cx="675775" cy="545000"/>
          </a:xfrm>
        </p:grpSpPr>
        <p:pic>
          <p:nvPicPr>
            <p:cNvPr id="835" name="Google Shape;835;p5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39" name="Google Shape;839;p5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luke</a:t>
              </a:r>
              <a:endParaRPr sz="1000"/>
            </a:p>
          </p:txBody>
        </p:sp>
      </p:grpSp>
      <p:grpSp>
        <p:nvGrpSpPr>
          <p:cNvPr id="840" name="Google Shape;840;p51"/>
          <p:cNvGrpSpPr/>
          <p:nvPr/>
        </p:nvGrpSpPr>
        <p:grpSpPr>
          <a:xfrm>
            <a:off x="1432550" y="3106125"/>
            <a:ext cx="675775" cy="545000"/>
            <a:chOff x="2118350" y="2420325"/>
            <a:chExt cx="675775" cy="545000"/>
          </a:xfrm>
        </p:grpSpPr>
        <p:pic>
          <p:nvPicPr>
            <p:cNvPr id="837" name="Google Shape;837;p5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41" name="Google Shape;841;p5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leia</a:t>
              </a:r>
              <a:endParaRPr sz="1000"/>
            </a:p>
          </p:txBody>
        </p:sp>
      </p:grpSp>
      <p:cxnSp>
        <p:nvCxnSpPr>
          <p:cNvPr id="842" name="Google Shape;842;p51"/>
          <p:cNvCxnSpPr/>
          <p:nvPr/>
        </p:nvCxnSpPr>
        <p:spPr>
          <a:xfrm flipH="1">
            <a:off x="2390850" y="2999625"/>
            <a:ext cx="395400" cy="106500"/>
          </a:xfrm>
          <a:prstGeom prst="straightConnector1">
            <a:avLst/>
          </a:prstGeom>
          <a:noFill/>
          <a:ln cap="flat" cmpd="sng" w="9525">
            <a:solidFill>
              <a:schemeClr val="dk2"/>
            </a:solidFill>
            <a:prstDash val="solid"/>
            <a:round/>
            <a:headEnd len="med" w="med" type="none"/>
            <a:tailEnd len="med" w="med" type="none"/>
          </a:ln>
        </p:spPr>
      </p:cxnSp>
      <p:cxnSp>
        <p:nvCxnSpPr>
          <p:cNvPr id="843" name="Google Shape;843;p51"/>
          <p:cNvCxnSpPr/>
          <p:nvPr/>
        </p:nvCxnSpPr>
        <p:spPr>
          <a:xfrm>
            <a:off x="2790150" y="3005925"/>
            <a:ext cx="286500" cy="10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51"/>
          <p:cNvSpPr txBox="1"/>
          <p:nvPr/>
        </p:nvSpPr>
        <p:spPr>
          <a:xfrm>
            <a:off x="2161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ls</a:t>
            </a:r>
            <a:endParaRPr/>
          </a:p>
        </p:txBody>
      </p:sp>
      <p:sp>
        <p:nvSpPr>
          <p:cNvPr id="845" name="Google Shape;845;p51"/>
          <p:cNvSpPr txBox="1"/>
          <p:nvPr/>
        </p:nvSpPr>
        <p:spPr>
          <a:xfrm>
            <a:off x="24659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head</a:t>
            </a:r>
            <a:endParaRPr/>
          </a:p>
        </p:txBody>
      </p:sp>
      <p:sp>
        <p:nvSpPr>
          <p:cNvPr id="846" name="Google Shape;846;p51"/>
          <p:cNvSpPr txBox="1"/>
          <p:nvPr/>
        </p:nvSpPr>
        <p:spPr>
          <a:xfrm>
            <a:off x="2923125" y="3182325"/>
            <a:ext cx="476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cat</a:t>
            </a:r>
            <a:endParaRPr/>
          </a:p>
        </p:txBody>
      </p:sp>
      <p:cxnSp>
        <p:nvCxnSpPr>
          <p:cNvPr id="847" name="Google Shape;847;p51"/>
          <p:cNvCxnSpPr/>
          <p:nvPr/>
        </p:nvCxnSpPr>
        <p:spPr>
          <a:xfrm>
            <a:off x="2786250" y="2999625"/>
            <a:ext cx="0" cy="216900"/>
          </a:xfrm>
          <a:prstGeom prst="straightConnector1">
            <a:avLst/>
          </a:prstGeom>
          <a:noFill/>
          <a:ln cap="flat" cmpd="sng" w="9525">
            <a:solidFill>
              <a:schemeClr val="dk2"/>
            </a:solidFill>
            <a:prstDash val="solid"/>
            <a:round/>
            <a:headEnd len="med" w="med" type="none"/>
            <a:tailEnd len="med" w="med" type="none"/>
          </a:ln>
        </p:spPr>
      </p:cxnSp>
      <p:sp>
        <p:nvSpPr>
          <p:cNvPr id="848" name="Google Shape;848;p51"/>
          <p:cNvSpPr txBox="1"/>
          <p:nvPr/>
        </p:nvSpPr>
        <p:spPr>
          <a:xfrm>
            <a:off x="137150" y="4010900"/>
            <a:ext cx="7296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hi.txt</a:t>
            </a:r>
            <a:endParaRPr>
              <a:solidFill>
                <a:srgbClr val="38761D"/>
              </a:solidFill>
            </a:endParaRPr>
          </a:p>
        </p:txBody>
      </p:sp>
      <p:grpSp>
        <p:nvGrpSpPr>
          <p:cNvPr id="849" name="Google Shape;849;p51"/>
          <p:cNvGrpSpPr/>
          <p:nvPr/>
        </p:nvGrpSpPr>
        <p:grpSpPr>
          <a:xfrm>
            <a:off x="975350" y="3868125"/>
            <a:ext cx="675775" cy="545000"/>
            <a:chOff x="2118350" y="2420325"/>
            <a:chExt cx="675775" cy="545000"/>
          </a:xfrm>
        </p:grpSpPr>
        <p:pic>
          <p:nvPicPr>
            <p:cNvPr id="850" name="Google Shape;850;p5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51" name="Google Shape;851;p5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proj1</a:t>
              </a:r>
              <a:endParaRPr sz="1000"/>
            </a:p>
          </p:txBody>
        </p:sp>
      </p:grpSp>
      <p:sp>
        <p:nvSpPr>
          <p:cNvPr id="852" name="Google Shape;852;p51"/>
          <p:cNvSpPr txBox="1"/>
          <p:nvPr/>
        </p:nvSpPr>
        <p:spPr>
          <a:xfrm>
            <a:off x="12801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data2.txt</a:t>
            </a:r>
            <a:endParaRPr>
              <a:solidFill>
                <a:srgbClr val="38761D"/>
              </a:solidFill>
            </a:endParaRPr>
          </a:p>
        </p:txBody>
      </p:sp>
      <p:sp>
        <p:nvSpPr>
          <p:cNvPr id="853" name="Google Shape;853;p51"/>
          <p:cNvSpPr txBox="1"/>
          <p:nvPr/>
        </p:nvSpPr>
        <p:spPr>
          <a:xfrm>
            <a:off x="213350" y="45443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data1.txt</a:t>
            </a:r>
            <a:endParaRPr>
              <a:solidFill>
                <a:srgbClr val="38761D"/>
              </a:solidFill>
            </a:endParaRPr>
          </a:p>
        </p:txBody>
      </p:sp>
      <p:cxnSp>
        <p:nvCxnSpPr>
          <p:cNvPr id="854" name="Google Shape;854;p51"/>
          <p:cNvCxnSpPr>
            <a:stCxn id="835" idx="2"/>
            <a:endCxn id="848" idx="0"/>
          </p:cNvCxnSpPr>
          <p:nvPr/>
        </p:nvCxnSpPr>
        <p:spPr>
          <a:xfrm flipH="1">
            <a:off x="502050" y="3651125"/>
            <a:ext cx="517200" cy="359700"/>
          </a:xfrm>
          <a:prstGeom prst="straightConnector1">
            <a:avLst/>
          </a:prstGeom>
          <a:noFill/>
          <a:ln cap="flat" cmpd="sng" w="9525">
            <a:solidFill>
              <a:schemeClr val="dk2"/>
            </a:solidFill>
            <a:prstDash val="solid"/>
            <a:round/>
            <a:headEnd len="med" w="med" type="none"/>
            <a:tailEnd len="med" w="med" type="none"/>
          </a:ln>
        </p:spPr>
      </p:cxnSp>
      <p:cxnSp>
        <p:nvCxnSpPr>
          <p:cNvPr id="855" name="Google Shape;855;p51"/>
          <p:cNvCxnSpPr>
            <a:stCxn id="835" idx="2"/>
          </p:cNvCxnSpPr>
          <p:nvPr/>
        </p:nvCxnSpPr>
        <p:spPr>
          <a:xfrm>
            <a:off x="1019250" y="3651125"/>
            <a:ext cx="258300" cy="238500"/>
          </a:xfrm>
          <a:prstGeom prst="straightConnector1">
            <a:avLst/>
          </a:prstGeom>
          <a:noFill/>
          <a:ln cap="flat" cmpd="sng" w="9525">
            <a:solidFill>
              <a:schemeClr val="dk2"/>
            </a:solidFill>
            <a:prstDash val="solid"/>
            <a:round/>
            <a:headEnd len="med" w="med" type="none"/>
            <a:tailEnd len="med" w="med" type="none"/>
          </a:ln>
        </p:spPr>
      </p:cxnSp>
      <p:cxnSp>
        <p:nvCxnSpPr>
          <p:cNvPr id="856" name="Google Shape;856;p51"/>
          <p:cNvCxnSpPr/>
          <p:nvPr/>
        </p:nvCxnSpPr>
        <p:spPr>
          <a:xfrm flipH="1">
            <a:off x="627500" y="4447400"/>
            <a:ext cx="634800" cy="173100"/>
          </a:xfrm>
          <a:prstGeom prst="straightConnector1">
            <a:avLst/>
          </a:prstGeom>
          <a:noFill/>
          <a:ln cap="flat" cmpd="sng" w="9525">
            <a:solidFill>
              <a:schemeClr val="dk2"/>
            </a:solidFill>
            <a:prstDash val="solid"/>
            <a:round/>
            <a:headEnd len="med" w="med" type="none"/>
            <a:tailEnd len="med" w="med" type="none"/>
          </a:ln>
        </p:spPr>
      </p:cxnSp>
      <p:cxnSp>
        <p:nvCxnSpPr>
          <p:cNvPr id="857" name="Google Shape;857;p51"/>
          <p:cNvCxnSpPr/>
          <p:nvPr/>
        </p:nvCxnSpPr>
        <p:spPr>
          <a:xfrm>
            <a:off x="1322325" y="4441551"/>
            <a:ext cx="372000" cy="178800"/>
          </a:xfrm>
          <a:prstGeom prst="straightConnector1">
            <a:avLst/>
          </a:prstGeom>
          <a:noFill/>
          <a:ln cap="flat" cmpd="sng" w="9525">
            <a:solidFill>
              <a:schemeClr val="dk2"/>
            </a:solidFill>
            <a:prstDash val="solid"/>
            <a:round/>
            <a:headEnd len="med" w="med" type="none"/>
            <a:tailEnd len="med" w="med" type="none"/>
          </a:ln>
        </p:spPr>
      </p:cxnSp>
      <p:sp>
        <p:nvSpPr>
          <p:cNvPr id="858" name="Google Shape;858;p51"/>
          <p:cNvSpPr txBox="1"/>
          <p:nvPr/>
        </p:nvSpPr>
        <p:spPr>
          <a:xfrm>
            <a:off x="5257800" y="1033650"/>
            <a:ext cx="2836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38761D"/>
                </a:solidFill>
                <a:highlight>
                  <a:schemeClr val="lt1"/>
                </a:highlight>
                <a:latin typeface="Economica"/>
                <a:ea typeface="Economica"/>
                <a:cs typeface="Economica"/>
                <a:sym typeface="Economica"/>
              </a:rPr>
              <a:t>Image we are user “luke”</a:t>
            </a:r>
            <a:endParaRPr/>
          </a:p>
        </p:txBody>
      </p:sp>
      <p:sp>
        <p:nvSpPr>
          <p:cNvPr id="859" name="Google Shape;859;p51"/>
          <p:cNvSpPr txBox="1"/>
          <p:nvPr/>
        </p:nvSpPr>
        <p:spPr>
          <a:xfrm>
            <a:off x="5257800" y="19369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pwd</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rgbClr val="FFFFFF"/>
                </a:highlight>
                <a:latin typeface="Consolas"/>
                <a:ea typeface="Consolas"/>
                <a:cs typeface="Consolas"/>
                <a:sym typeface="Consolas"/>
              </a:rPr>
              <a:t>/usr/luke</a:t>
            </a:r>
            <a:endParaRPr b="1" sz="1000">
              <a:solidFill>
                <a:srgbClr val="38761D"/>
              </a:solidFill>
              <a:highlight>
                <a:srgbClr val="FFFFFF"/>
              </a:highlight>
              <a:latin typeface="Consolas"/>
              <a:ea typeface="Consolas"/>
              <a:cs typeface="Consolas"/>
              <a:sym typeface="Consolas"/>
            </a:endParaRPr>
          </a:p>
        </p:txBody>
      </p:sp>
      <p:sp>
        <p:nvSpPr>
          <p:cNvPr id="860" name="Google Shape;860;p51"/>
          <p:cNvSpPr txBox="1"/>
          <p:nvPr/>
        </p:nvSpPr>
        <p:spPr>
          <a:xfrm>
            <a:off x="5257800" y="23941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ls</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000">
                <a:solidFill>
                  <a:srgbClr val="38761D"/>
                </a:solidFill>
                <a:highlight>
                  <a:schemeClr val="lt1"/>
                </a:highlight>
                <a:latin typeface="Consolas"/>
                <a:ea typeface="Consolas"/>
                <a:cs typeface="Consolas"/>
                <a:sym typeface="Consolas"/>
              </a:rPr>
              <a:t>h</a:t>
            </a:r>
            <a:r>
              <a:rPr b="1" lang="en" sz="1000">
                <a:solidFill>
                  <a:srgbClr val="38761D"/>
                </a:solidFill>
                <a:highlight>
                  <a:schemeClr val="lt1"/>
                </a:highlight>
                <a:latin typeface="Consolas"/>
                <a:ea typeface="Consolas"/>
                <a:cs typeface="Consolas"/>
                <a:sym typeface="Consolas"/>
              </a:rPr>
              <a:t>i.txt proj1</a:t>
            </a:r>
            <a:endParaRPr b="1" sz="1000">
              <a:solidFill>
                <a:srgbClr val="38761D"/>
              </a:solidFill>
              <a:highlight>
                <a:srgbClr val="FFFFFF"/>
              </a:highlight>
              <a:latin typeface="Consolas"/>
              <a:ea typeface="Consolas"/>
              <a:cs typeface="Consolas"/>
              <a:sym typeface="Consolas"/>
            </a:endParaRPr>
          </a:p>
        </p:txBody>
      </p:sp>
      <p:sp>
        <p:nvSpPr>
          <p:cNvPr id="861" name="Google Shape;861;p51"/>
          <p:cNvSpPr txBox="1"/>
          <p:nvPr/>
        </p:nvSpPr>
        <p:spPr>
          <a:xfrm rot="-591">
            <a:off x="6956579" y="1826837"/>
            <a:ext cx="17445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Where am I?</a:t>
            </a:r>
            <a:endParaRPr/>
          </a:p>
        </p:txBody>
      </p:sp>
      <p:sp>
        <p:nvSpPr>
          <p:cNvPr id="862" name="Google Shape;862;p51"/>
          <p:cNvSpPr txBox="1"/>
          <p:nvPr/>
        </p:nvSpPr>
        <p:spPr>
          <a:xfrm rot="-495">
            <a:off x="6956575" y="2207813"/>
            <a:ext cx="2082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List luke’s home directory</a:t>
            </a:r>
            <a:endParaRPr/>
          </a:p>
        </p:txBody>
      </p:sp>
      <p:sp>
        <p:nvSpPr>
          <p:cNvPr id="863" name="Google Shape;863;p51"/>
          <p:cNvSpPr txBox="1"/>
          <p:nvPr/>
        </p:nvSpPr>
        <p:spPr>
          <a:xfrm>
            <a:off x="5257800" y="28513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cd proj1/data</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000">
              <a:solidFill>
                <a:srgbClr val="38761D"/>
              </a:solidFill>
              <a:highlight>
                <a:srgbClr val="FFFFFF"/>
              </a:highlight>
              <a:latin typeface="Consolas"/>
              <a:ea typeface="Consolas"/>
              <a:cs typeface="Consolas"/>
              <a:sym typeface="Consolas"/>
            </a:endParaRPr>
          </a:p>
        </p:txBody>
      </p:sp>
      <p:sp>
        <p:nvSpPr>
          <p:cNvPr id="864" name="Google Shape;864;p51"/>
          <p:cNvSpPr txBox="1"/>
          <p:nvPr/>
        </p:nvSpPr>
        <p:spPr>
          <a:xfrm rot="-517">
            <a:off x="6956574" y="2741243"/>
            <a:ext cx="1995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Move to the “proj1/data” directory</a:t>
            </a:r>
            <a:endParaRPr/>
          </a:p>
        </p:txBody>
      </p:sp>
      <p:grpSp>
        <p:nvGrpSpPr>
          <p:cNvPr id="865" name="Google Shape;865;p51"/>
          <p:cNvGrpSpPr/>
          <p:nvPr/>
        </p:nvGrpSpPr>
        <p:grpSpPr>
          <a:xfrm>
            <a:off x="5257800" y="3274463"/>
            <a:ext cx="3781375" cy="546212"/>
            <a:chOff x="5257800" y="3122063"/>
            <a:chExt cx="3781375" cy="546212"/>
          </a:xfrm>
        </p:grpSpPr>
        <p:sp>
          <p:nvSpPr>
            <p:cNvPr id="866" name="Google Shape;866;p51"/>
            <p:cNvSpPr txBox="1"/>
            <p:nvPr/>
          </p:nvSpPr>
          <p:spPr>
            <a:xfrm>
              <a:off x="5257800" y="3308575"/>
              <a:ext cx="3000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touch frost.txt </a:t>
              </a:r>
              <a:endParaRPr b="1" sz="10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000">
                <a:solidFill>
                  <a:srgbClr val="38761D"/>
                </a:solidFill>
                <a:highlight>
                  <a:srgbClr val="FFFFFF"/>
                </a:highlight>
                <a:latin typeface="Consolas"/>
                <a:ea typeface="Consolas"/>
                <a:cs typeface="Consolas"/>
                <a:sym typeface="Consolas"/>
              </a:endParaRPr>
            </a:p>
          </p:txBody>
        </p:sp>
        <p:sp>
          <p:nvSpPr>
            <p:cNvPr id="867" name="Google Shape;867;p51"/>
            <p:cNvSpPr txBox="1"/>
            <p:nvPr/>
          </p:nvSpPr>
          <p:spPr>
            <a:xfrm rot="-495">
              <a:off x="6956575" y="3122213"/>
              <a:ext cx="2082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8761D"/>
                  </a:solidFill>
                  <a:highlight>
                    <a:schemeClr val="lt1"/>
                  </a:highlight>
                  <a:latin typeface="Economica"/>
                  <a:ea typeface="Economica"/>
                  <a:cs typeface="Economica"/>
                  <a:sym typeface="Economica"/>
                </a:rPr>
                <a:t>Create an empty text file called “frost.txt”</a:t>
              </a:r>
              <a:endParaRPr/>
            </a:p>
          </p:txBody>
        </p:sp>
      </p:grpSp>
      <p:grpSp>
        <p:nvGrpSpPr>
          <p:cNvPr id="868" name="Google Shape;868;p51"/>
          <p:cNvGrpSpPr/>
          <p:nvPr/>
        </p:nvGrpSpPr>
        <p:grpSpPr>
          <a:xfrm>
            <a:off x="1356600" y="4401525"/>
            <a:ext cx="1589925" cy="545000"/>
            <a:chOff x="1356600" y="4401525"/>
            <a:chExt cx="1589925" cy="545000"/>
          </a:xfrm>
        </p:grpSpPr>
        <p:grpSp>
          <p:nvGrpSpPr>
            <p:cNvPr id="869" name="Google Shape;869;p51"/>
            <p:cNvGrpSpPr/>
            <p:nvPr/>
          </p:nvGrpSpPr>
          <p:grpSpPr>
            <a:xfrm>
              <a:off x="2270750" y="4401525"/>
              <a:ext cx="675775" cy="545000"/>
              <a:chOff x="2118350" y="2420325"/>
              <a:chExt cx="675775" cy="545000"/>
            </a:xfrm>
          </p:grpSpPr>
          <p:pic>
            <p:nvPicPr>
              <p:cNvPr id="870" name="Google Shape;870;p51"/>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71" name="Google Shape;871;p51"/>
              <p:cNvSpPr txBox="1"/>
              <p:nvPr/>
            </p:nvSpPr>
            <p:spPr>
              <a:xfrm>
                <a:off x="2136525" y="2517351"/>
                <a:ext cx="6576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latin typeface="Consolas"/>
                    <a:ea typeface="Consolas"/>
                    <a:cs typeface="Consolas"/>
                    <a:sym typeface="Consolas"/>
                  </a:rPr>
                  <a:t>data</a:t>
                </a:r>
                <a:endParaRPr sz="1000"/>
              </a:p>
            </p:txBody>
          </p:sp>
        </p:grpSp>
        <p:cxnSp>
          <p:nvCxnSpPr>
            <p:cNvPr id="872" name="Google Shape;872;p51"/>
            <p:cNvCxnSpPr/>
            <p:nvPr/>
          </p:nvCxnSpPr>
          <p:spPr>
            <a:xfrm>
              <a:off x="1356600" y="4447050"/>
              <a:ext cx="871200" cy="173400"/>
            </a:xfrm>
            <a:prstGeom prst="straightConnector1">
              <a:avLst/>
            </a:prstGeom>
            <a:noFill/>
            <a:ln cap="flat" cmpd="sng" w="9525">
              <a:solidFill>
                <a:schemeClr val="dk2"/>
              </a:solidFill>
              <a:prstDash val="solid"/>
              <a:round/>
              <a:headEnd len="med" w="med" type="none"/>
              <a:tailEnd len="med" w="med" type="none"/>
            </a:ln>
          </p:spPr>
        </p:cxnSp>
      </p:grpSp>
      <p:grpSp>
        <p:nvGrpSpPr>
          <p:cNvPr id="873" name="Google Shape;873;p51"/>
          <p:cNvGrpSpPr/>
          <p:nvPr/>
        </p:nvGrpSpPr>
        <p:grpSpPr>
          <a:xfrm>
            <a:off x="2946525" y="4696700"/>
            <a:ext cx="990725" cy="307500"/>
            <a:chOff x="2946525" y="4696700"/>
            <a:chExt cx="990725" cy="307500"/>
          </a:xfrm>
        </p:grpSpPr>
        <p:sp>
          <p:nvSpPr>
            <p:cNvPr id="874" name="Google Shape;874;p51"/>
            <p:cNvSpPr txBox="1"/>
            <p:nvPr/>
          </p:nvSpPr>
          <p:spPr>
            <a:xfrm>
              <a:off x="3108950" y="4696700"/>
              <a:ext cx="8283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8761D"/>
                  </a:solidFill>
                  <a:highlight>
                    <a:schemeClr val="lt1"/>
                  </a:highlight>
                  <a:latin typeface="Consolas"/>
                  <a:ea typeface="Consolas"/>
                  <a:cs typeface="Consolas"/>
                  <a:sym typeface="Consolas"/>
                </a:rPr>
                <a:t>frost</a:t>
              </a:r>
              <a:r>
                <a:rPr lang="en" sz="1000">
                  <a:solidFill>
                    <a:srgbClr val="38761D"/>
                  </a:solidFill>
                  <a:highlight>
                    <a:schemeClr val="lt1"/>
                  </a:highlight>
                  <a:latin typeface="Consolas"/>
                  <a:ea typeface="Consolas"/>
                  <a:cs typeface="Consolas"/>
                  <a:sym typeface="Consolas"/>
                </a:rPr>
                <a:t>.txt</a:t>
              </a:r>
              <a:endParaRPr>
                <a:solidFill>
                  <a:srgbClr val="38761D"/>
                </a:solidFill>
              </a:endParaRPr>
            </a:p>
          </p:txBody>
        </p:sp>
        <p:cxnSp>
          <p:nvCxnSpPr>
            <p:cNvPr id="875" name="Google Shape;875;p51"/>
            <p:cNvCxnSpPr>
              <a:stCxn id="871" idx="3"/>
            </p:cNvCxnSpPr>
            <p:nvPr/>
          </p:nvCxnSpPr>
          <p:spPr>
            <a:xfrm>
              <a:off x="2946525" y="4698651"/>
              <a:ext cx="576600" cy="741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Introductions</a:t>
            </a:r>
            <a:endParaRPr/>
          </a:p>
        </p:txBody>
      </p:sp>
      <p:sp>
        <p:nvSpPr>
          <p:cNvPr id="81" name="Google Shape;81;p16"/>
          <p:cNvSpPr txBox="1"/>
          <p:nvPr/>
        </p:nvSpPr>
        <p:spPr>
          <a:xfrm>
            <a:off x="235500" y="663775"/>
            <a:ext cx="8832300" cy="4248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Instructor</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TAs</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Students</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Questions</a:t>
            </a:r>
            <a:endParaRPr sz="2400">
              <a:latin typeface="Economica"/>
              <a:ea typeface="Economica"/>
              <a:cs typeface="Economica"/>
              <a:sym typeface="Economica"/>
            </a:endParaRPr>
          </a:p>
          <a:p>
            <a:pPr indent="-381000" lvl="1" marL="914400" rtl="0" algn="l">
              <a:spcBef>
                <a:spcPts val="0"/>
              </a:spcBef>
              <a:spcAft>
                <a:spcPts val="0"/>
              </a:spcAft>
              <a:buSzPts val="2400"/>
              <a:buFont typeface="Economica"/>
              <a:buChar char="○"/>
            </a:pPr>
            <a:r>
              <a:rPr lang="en" sz="2400">
                <a:latin typeface="Economica"/>
                <a:ea typeface="Economica"/>
                <a:cs typeface="Economica"/>
                <a:sym typeface="Economica"/>
              </a:rPr>
              <a:t>What is your name?</a:t>
            </a:r>
            <a:endParaRPr sz="2400">
              <a:latin typeface="Economica"/>
              <a:ea typeface="Economica"/>
              <a:cs typeface="Economica"/>
              <a:sym typeface="Economica"/>
            </a:endParaRPr>
          </a:p>
          <a:p>
            <a:pPr indent="-381000" lvl="1" marL="914400" rtl="0" algn="l">
              <a:spcBef>
                <a:spcPts val="0"/>
              </a:spcBef>
              <a:spcAft>
                <a:spcPts val="0"/>
              </a:spcAft>
              <a:buSzPts val="2400"/>
              <a:buFont typeface="Economica"/>
              <a:buChar char="○"/>
            </a:pPr>
            <a:r>
              <a:rPr lang="en" sz="2400">
                <a:latin typeface="Economica"/>
                <a:ea typeface="Economica"/>
                <a:cs typeface="Economica"/>
                <a:sym typeface="Economica"/>
              </a:rPr>
              <a:t>Where are you from?</a:t>
            </a:r>
            <a:endParaRPr sz="2400">
              <a:latin typeface="Economica"/>
              <a:ea typeface="Economica"/>
              <a:cs typeface="Economica"/>
              <a:sym typeface="Economica"/>
            </a:endParaRPr>
          </a:p>
          <a:p>
            <a:pPr indent="-381000" lvl="1" marL="914400" rtl="0" algn="l">
              <a:spcBef>
                <a:spcPts val="0"/>
              </a:spcBef>
              <a:spcAft>
                <a:spcPts val="0"/>
              </a:spcAft>
              <a:buSzPts val="2400"/>
              <a:buFont typeface="Economica"/>
              <a:buChar char="○"/>
            </a:pPr>
            <a:r>
              <a:rPr lang="en" sz="2400">
                <a:latin typeface="Economica"/>
                <a:ea typeface="Economica"/>
                <a:cs typeface="Economica"/>
                <a:sym typeface="Economica"/>
              </a:rPr>
              <a:t>What lab are you rotating in currently or what is your thesis lab?</a:t>
            </a:r>
            <a:endParaRPr sz="2400">
              <a:latin typeface="Economica"/>
              <a:ea typeface="Economica"/>
              <a:cs typeface="Economica"/>
              <a:sym typeface="Economica"/>
            </a:endParaRPr>
          </a:p>
          <a:p>
            <a:pPr indent="-381000" lvl="1" marL="914400" rtl="0" algn="l">
              <a:spcBef>
                <a:spcPts val="0"/>
              </a:spcBef>
              <a:spcAft>
                <a:spcPts val="0"/>
              </a:spcAft>
              <a:buSzPts val="2400"/>
              <a:buFont typeface="Economica"/>
              <a:buChar char="○"/>
            </a:pPr>
            <a:r>
              <a:rPr lang="en" sz="2400">
                <a:latin typeface="Economica"/>
                <a:ea typeface="Economica"/>
                <a:cs typeface="Economica"/>
                <a:sym typeface="Economica"/>
              </a:rPr>
              <a:t>What is your favorite movie?</a:t>
            </a:r>
            <a:endParaRPr sz="2400">
              <a:latin typeface="Economica"/>
              <a:ea typeface="Economica"/>
              <a:cs typeface="Economica"/>
              <a:sym typeface="Economica"/>
            </a:endParaRPr>
          </a:p>
          <a:p>
            <a:pPr indent="-381000" lvl="1" marL="914400" rtl="0" algn="l">
              <a:spcBef>
                <a:spcPts val="0"/>
              </a:spcBef>
              <a:spcAft>
                <a:spcPts val="0"/>
              </a:spcAft>
              <a:buSzPts val="2400"/>
              <a:buFont typeface="Economica"/>
              <a:buChar char="○"/>
            </a:pPr>
            <a:r>
              <a:rPr lang="en" sz="2400">
                <a:latin typeface="Economica"/>
                <a:ea typeface="Economica"/>
                <a:cs typeface="Economica"/>
                <a:sym typeface="Economica"/>
              </a:rPr>
              <a:t>What is the best book you've read in the last year?</a:t>
            </a:r>
            <a:endParaRPr sz="2400">
              <a:latin typeface="Economica"/>
              <a:ea typeface="Economica"/>
              <a:cs typeface="Economica"/>
              <a:sym typeface="Economica"/>
            </a:endParaRPr>
          </a:p>
          <a:p>
            <a:pPr indent="-381000" lvl="1" marL="914400" rtl="0" algn="l">
              <a:spcBef>
                <a:spcPts val="0"/>
              </a:spcBef>
              <a:spcAft>
                <a:spcPts val="0"/>
              </a:spcAft>
              <a:buSzPts val="2400"/>
              <a:buFont typeface="Economica"/>
              <a:buChar char="○"/>
            </a:pPr>
            <a:r>
              <a:rPr lang="en" sz="2400">
                <a:latin typeface="Economica"/>
                <a:ea typeface="Economica"/>
                <a:cs typeface="Economica"/>
                <a:sym typeface="Economica"/>
              </a:rPr>
              <a:t>What is your favorite thing to do outside of graduate school?</a:t>
            </a:r>
            <a:endParaRPr sz="2400">
              <a:latin typeface="Economica"/>
              <a:ea typeface="Economica"/>
              <a:cs typeface="Economica"/>
              <a:sym typeface="Economica"/>
            </a:endParaRPr>
          </a:p>
          <a:p>
            <a:pPr indent="-381000" lvl="1" marL="914400" rtl="0" algn="l">
              <a:spcBef>
                <a:spcPts val="0"/>
              </a:spcBef>
              <a:spcAft>
                <a:spcPts val="0"/>
              </a:spcAft>
              <a:buSzPts val="2400"/>
              <a:buFont typeface="Economica"/>
              <a:buChar char="○"/>
            </a:pPr>
            <a:r>
              <a:rPr lang="en" sz="2400">
                <a:latin typeface="Economica"/>
                <a:ea typeface="Economica"/>
                <a:cs typeface="Economica"/>
                <a:sym typeface="Economica"/>
              </a:rPr>
              <a:t>If you could travel anywhere in the world right now, where would you go and why?</a:t>
            </a:r>
            <a:endParaRPr sz="2400">
              <a:latin typeface="Economica"/>
              <a:ea typeface="Economica"/>
              <a:cs typeface="Economica"/>
              <a:sym typeface="Economic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52"/>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a:t>
            </a:r>
            <a:r>
              <a:rPr lang="en" sz="3600">
                <a:solidFill>
                  <a:srgbClr val="38761D"/>
                </a:solidFill>
                <a:latin typeface="Consolas"/>
                <a:ea typeface="Consolas"/>
                <a:cs typeface="Consolas"/>
                <a:sym typeface="Consolas"/>
              </a:rPr>
              <a:t>curl</a:t>
            </a:r>
            <a:r>
              <a:rPr lang="en" sz="3600"/>
              <a:t> command (download a file)</a:t>
            </a:r>
            <a:endParaRPr sz="3600"/>
          </a:p>
          <a:p>
            <a:pPr indent="0" lvl="0" marL="0" rtl="0" algn="l">
              <a:spcBef>
                <a:spcPts val="0"/>
              </a:spcBef>
              <a:spcAft>
                <a:spcPts val="0"/>
              </a:spcAft>
              <a:buNone/>
            </a:pPr>
            <a:r>
              <a:t/>
            </a:r>
            <a:endParaRPr sz="1800"/>
          </a:p>
        </p:txBody>
      </p:sp>
      <p:sp>
        <p:nvSpPr>
          <p:cNvPr id="881" name="Google Shape;881;p52"/>
          <p:cNvSpPr txBox="1"/>
          <p:nvPr/>
        </p:nvSpPr>
        <p:spPr>
          <a:xfrm>
            <a:off x="-150" y="2265700"/>
            <a:ext cx="914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dk1"/>
                </a:solidFill>
                <a:latin typeface="Consolas"/>
                <a:ea typeface="Consolas"/>
                <a:cs typeface="Consolas"/>
                <a:sym typeface="Consolas"/>
              </a:rPr>
              <a:t>curl </a:t>
            </a:r>
            <a:r>
              <a:rPr lang="en" sz="950" u="sng">
                <a:solidFill>
                  <a:schemeClr val="hlink"/>
                </a:solidFill>
                <a:latin typeface="Consolas"/>
                <a:ea typeface="Consolas"/>
                <a:cs typeface="Consolas"/>
                <a:sym typeface="Consolas"/>
                <a:hlinkClick r:id="rId3"/>
              </a:rPr>
              <a:t>https://gist.githubusercontent.com/arq5x/09bbeea735ee2d3db209d67b635a4b59/raw/f88e5c40fd58369afc18557c2292f6e74aa2e452/frost.txt</a:t>
            </a:r>
            <a:r>
              <a:rPr lang="en" sz="950">
                <a:solidFill>
                  <a:schemeClr val="dk1"/>
                </a:solidFill>
                <a:latin typeface="Consolas"/>
                <a:ea typeface="Consolas"/>
                <a:cs typeface="Consolas"/>
                <a:sym typeface="Consolas"/>
              </a:rPr>
              <a:t> \</a:t>
            </a:r>
            <a:endParaRPr sz="950">
              <a:solidFill>
                <a:schemeClr val="dk1"/>
              </a:solidFill>
              <a:latin typeface="Consolas"/>
              <a:ea typeface="Consolas"/>
              <a:cs typeface="Consolas"/>
              <a:sym typeface="Consolas"/>
            </a:endParaRPr>
          </a:p>
          <a:p>
            <a:pPr indent="0" lvl="0" marL="0" rtl="0" algn="l">
              <a:spcBef>
                <a:spcPts val="0"/>
              </a:spcBef>
              <a:spcAft>
                <a:spcPts val="0"/>
              </a:spcAft>
              <a:buNone/>
            </a:pPr>
            <a:r>
              <a:rPr lang="en" sz="950">
                <a:solidFill>
                  <a:schemeClr val="dk1"/>
                </a:solidFill>
                <a:latin typeface="Consolas"/>
                <a:ea typeface="Consolas"/>
                <a:cs typeface="Consolas"/>
                <a:sym typeface="Consolas"/>
              </a:rPr>
              <a:t>&gt; frost.txt</a:t>
            </a:r>
            <a:endParaRPr sz="950">
              <a:solidFill>
                <a:schemeClr val="dk1"/>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53"/>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t>
            </a:r>
            <a:r>
              <a:rPr lang="en">
                <a:solidFill>
                  <a:srgbClr val="38761D"/>
                </a:solidFill>
                <a:latin typeface="Consolas"/>
                <a:ea typeface="Consolas"/>
                <a:cs typeface="Consolas"/>
                <a:sym typeface="Consolas"/>
              </a:rPr>
              <a:t>head</a:t>
            </a:r>
            <a:r>
              <a:rPr lang="en"/>
              <a:t> command</a:t>
            </a:r>
            <a:endParaRPr/>
          </a:p>
          <a:p>
            <a:pPr indent="0" lvl="0" marL="0" rtl="0" algn="l">
              <a:spcBef>
                <a:spcPts val="0"/>
              </a:spcBef>
              <a:spcAft>
                <a:spcPts val="0"/>
              </a:spcAft>
              <a:buNone/>
            </a:pPr>
            <a:r>
              <a:rPr lang="en" sz="1800"/>
              <a:t>(peak at the first n lines in an input file or stream)</a:t>
            </a:r>
            <a:endParaRPr sz="1800"/>
          </a:p>
        </p:txBody>
      </p:sp>
      <p:sp>
        <p:nvSpPr>
          <p:cNvPr id="887" name="Google Shape;887;p53"/>
          <p:cNvSpPr txBox="1"/>
          <p:nvPr/>
        </p:nvSpPr>
        <p:spPr>
          <a:xfrm>
            <a:off x="162250" y="1528950"/>
            <a:ext cx="3682500" cy="26208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Whose woods these are I think I know.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His house is in the village though;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He will not see me stopping here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To watch his woods fill up with snow.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My little horse must think it queer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To stop without a farmhouse near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Between the woods and frozen lake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The darkest evening of the year.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He gives his harness bells a shake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To ask if there is some mistake.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The only other sound’s the sweep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Of easy wind and downy flake.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The woods are lovely, dark and deep,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But I have promises to keep,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And miles to go before I sleep,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900">
                <a:solidFill>
                  <a:srgbClr val="333333"/>
                </a:solidFill>
                <a:highlight>
                  <a:srgbClr val="FFFFFF"/>
                </a:highlight>
                <a:latin typeface="Consolas"/>
                <a:ea typeface="Consolas"/>
                <a:cs typeface="Consolas"/>
                <a:sym typeface="Consolas"/>
              </a:rPr>
              <a:t>And miles to go before I sleep.</a:t>
            </a:r>
            <a:endParaRPr sz="900">
              <a:solidFill>
                <a:srgbClr val="333333"/>
              </a:solidFill>
              <a:highlight>
                <a:srgbClr val="FFFFFF"/>
              </a:highlight>
              <a:latin typeface="Consolas"/>
              <a:ea typeface="Consolas"/>
              <a:cs typeface="Consolas"/>
              <a:sym typeface="Consolas"/>
            </a:endParaRPr>
          </a:p>
        </p:txBody>
      </p:sp>
      <p:sp>
        <p:nvSpPr>
          <p:cNvPr id="888" name="Google Shape;888;p53"/>
          <p:cNvSpPr txBox="1"/>
          <p:nvPr/>
        </p:nvSpPr>
        <p:spPr>
          <a:xfrm>
            <a:off x="152400" y="964975"/>
            <a:ext cx="3000000" cy="65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The contents of frost.txt</a:t>
            </a:r>
            <a:endParaRPr b="1" sz="1000">
              <a:solidFill>
                <a:srgbClr val="333333"/>
              </a:solidFill>
              <a:highlight>
                <a:srgbClr val="FFFFFF"/>
              </a:highlight>
              <a:latin typeface="Consolas"/>
              <a:ea typeface="Consolas"/>
              <a:cs typeface="Consolas"/>
              <a:sym typeface="Consolas"/>
            </a:endParaRPr>
          </a:p>
        </p:txBody>
      </p:sp>
      <p:sp>
        <p:nvSpPr>
          <p:cNvPr id="889" name="Google Shape;889;p53"/>
          <p:cNvSpPr txBox="1"/>
          <p:nvPr/>
        </p:nvSpPr>
        <p:spPr>
          <a:xfrm>
            <a:off x="4886650" y="1522650"/>
            <a:ext cx="3682500" cy="8313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Whose woods these are I think I know.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His house is in the village though;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He will not see me stopping here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To watch his woods fill up with snow.</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My little horse must think it queer</a:t>
            </a:r>
            <a:endParaRPr sz="900">
              <a:solidFill>
                <a:srgbClr val="333333"/>
              </a:solidFill>
              <a:highlight>
                <a:srgbClr val="FFFFFF"/>
              </a:highlight>
              <a:latin typeface="Consolas"/>
              <a:ea typeface="Consolas"/>
              <a:cs typeface="Consolas"/>
              <a:sym typeface="Consolas"/>
            </a:endParaRPr>
          </a:p>
        </p:txBody>
      </p:sp>
      <p:sp>
        <p:nvSpPr>
          <p:cNvPr id="890" name="Google Shape;890;p53"/>
          <p:cNvSpPr txBox="1"/>
          <p:nvPr/>
        </p:nvSpPr>
        <p:spPr>
          <a:xfrm>
            <a:off x="4876800" y="964975"/>
            <a:ext cx="3000000" cy="65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head -n 6 frost.txt</a:t>
            </a:r>
            <a:endParaRPr b="1" sz="1000">
              <a:solidFill>
                <a:srgbClr val="333333"/>
              </a:solidFill>
              <a:highlight>
                <a:srgbClr val="FFFFFF"/>
              </a:highlight>
              <a:latin typeface="Consolas"/>
              <a:ea typeface="Consolas"/>
              <a:cs typeface="Consolas"/>
              <a:sym typeface="Consolas"/>
            </a:endParaRPr>
          </a:p>
        </p:txBody>
      </p:sp>
      <p:sp>
        <p:nvSpPr>
          <p:cNvPr id="891" name="Google Shape;891;p53"/>
          <p:cNvSpPr txBox="1"/>
          <p:nvPr/>
        </p:nvSpPr>
        <p:spPr>
          <a:xfrm>
            <a:off x="4886650" y="3297025"/>
            <a:ext cx="3682500" cy="1437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Whose woods these are I think I know.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His house is in the village though;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He will not see me stopping here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To watch his woods fill up with snow.</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My little horse must think it queer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To stop without a farmhouse near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Between the woods and frozen lake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The darkest evening of the year. </a:t>
            </a:r>
            <a:endParaRPr sz="900">
              <a:solidFill>
                <a:srgbClr val="333333"/>
              </a:solidFill>
              <a:highlight>
                <a:srgbClr val="FFFFFF"/>
              </a:highlight>
              <a:latin typeface="Consolas"/>
              <a:ea typeface="Consolas"/>
              <a:cs typeface="Consolas"/>
              <a:sym typeface="Consolas"/>
            </a:endParaRPr>
          </a:p>
        </p:txBody>
      </p:sp>
      <p:sp>
        <p:nvSpPr>
          <p:cNvPr id="892" name="Google Shape;892;p53"/>
          <p:cNvSpPr txBox="1"/>
          <p:nvPr/>
        </p:nvSpPr>
        <p:spPr>
          <a:xfrm>
            <a:off x="4876800" y="2565175"/>
            <a:ext cx="3000000" cy="65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head -n 10 frost.txt</a:t>
            </a:r>
            <a:endParaRPr b="1" sz="1000">
              <a:solidFill>
                <a:srgbClr val="333333"/>
              </a:solidFill>
              <a:highlight>
                <a:srgbClr val="FFFFFF"/>
              </a:highlight>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4"/>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t>
            </a:r>
            <a:r>
              <a:rPr lang="en">
                <a:solidFill>
                  <a:srgbClr val="38761D"/>
                </a:solidFill>
                <a:latin typeface="Consolas"/>
                <a:ea typeface="Consolas"/>
                <a:cs typeface="Consolas"/>
                <a:sym typeface="Consolas"/>
              </a:rPr>
              <a:t>head</a:t>
            </a:r>
            <a:r>
              <a:rPr lang="en"/>
              <a:t> command</a:t>
            </a:r>
            <a:endParaRPr/>
          </a:p>
          <a:p>
            <a:pPr indent="0" lvl="0" marL="0" rtl="0" algn="l">
              <a:spcBef>
                <a:spcPts val="0"/>
              </a:spcBef>
              <a:spcAft>
                <a:spcPts val="0"/>
              </a:spcAft>
              <a:buNone/>
            </a:pPr>
            <a:r>
              <a:rPr lang="en" sz="1800"/>
              <a:t>(peak at the first n lines in an input file or stream)</a:t>
            </a:r>
            <a:endParaRPr sz="1800"/>
          </a:p>
        </p:txBody>
      </p:sp>
      <p:sp>
        <p:nvSpPr>
          <p:cNvPr id="898" name="Google Shape;898;p54"/>
          <p:cNvSpPr txBox="1"/>
          <p:nvPr/>
        </p:nvSpPr>
        <p:spPr>
          <a:xfrm>
            <a:off x="162250" y="1528950"/>
            <a:ext cx="3682500" cy="26208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Whose woods these are I think I know.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His house is in the village though;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He will not see me stopping here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To watch his woods fill up with snow.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My little horse must think it queer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To stop without a farmhouse near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Between the woods and frozen lake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The darkest evening of the year.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He gives his harness bells a shake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To ask if there is some mistake.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The only other sound’s the sweep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Of easy wind and downy flake.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The woods are lovely, dark and deep,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But I have promises to keep,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Consolas"/>
                <a:ea typeface="Consolas"/>
                <a:cs typeface="Consolas"/>
                <a:sym typeface="Consolas"/>
              </a:rPr>
              <a:t>And miles to go before I sleep,   </a:t>
            </a:r>
            <a:endParaRPr sz="9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900">
                <a:solidFill>
                  <a:srgbClr val="333333"/>
                </a:solidFill>
                <a:highlight>
                  <a:srgbClr val="FFFFFF"/>
                </a:highlight>
                <a:latin typeface="Consolas"/>
                <a:ea typeface="Consolas"/>
                <a:cs typeface="Consolas"/>
                <a:sym typeface="Consolas"/>
              </a:rPr>
              <a:t>And miles to go before I sleep.</a:t>
            </a:r>
            <a:endParaRPr sz="900">
              <a:solidFill>
                <a:srgbClr val="333333"/>
              </a:solidFill>
              <a:highlight>
                <a:srgbClr val="FFFFFF"/>
              </a:highlight>
              <a:latin typeface="Consolas"/>
              <a:ea typeface="Consolas"/>
              <a:cs typeface="Consolas"/>
              <a:sym typeface="Consolas"/>
            </a:endParaRPr>
          </a:p>
        </p:txBody>
      </p:sp>
      <p:sp>
        <p:nvSpPr>
          <p:cNvPr id="899" name="Google Shape;899;p54"/>
          <p:cNvSpPr txBox="1"/>
          <p:nvPr/>
        </p:nvSpPr>
        <p:spPr>
          <a:xfrm>
            <a:off x="152400" y="964975"/>
            <a:ext cx="3000000" cy="65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The contents of frost.txt</a:t>
            </a:r>
            <a:endParaRPr b="1" sz="1000">
              <a:solidFill>
                <a:srgbClr val="333333"/>
              </a:solidFill>
              <a:highlight>
                <a:srgbClr val="FFFFFF"/>
              </a:highlight>
              <a:latin typeface="Consolas"/>
              <a:ea typeface="Consolas"/>
              <a:cs typeface="Consolas"/>
              <a:sym typeface="Consolas"/>
            </a:endParaRPr>
          </a:p>
        </p:txBody>
      </p:sp>
      <p:sp>
        <p:nvSpPr>
          <p:cNvPr id="900" name="Google Shape;900;p54"/>
          <p:cNvSpPr txBox="1"/>
          <p:nvPr/>
        </p:nvSpPr>
        <p:spPr>
          <a:xfrm>
            <a:off x="4886650" y="1522650"/>
            <a:ext cx="3682500" cy="8313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Whose woods these are I think I know.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His house is in the village though;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He will not see me stopping here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To watch his woods fill up with snow.</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My little horse must think it queer</a:t>
            </a:r>
            <a:endParaRPr sz="900">
              <a:solidFill>
                <a:srgbClr val="333333"/>
              </a:solidFill>
              <a:highlight>
                <a:srgbClr val="FFFFFF"/>
              </a:highlight>
              <a:latin typeface="Consolas"/>
              <a:ea typeface="Consolas"/>
              <a:cs typeface="Consolas"/>
              <a:sym typeface="Consolas"/>
            </a:endParaRPr>
          </a:p>
        </p:txBody>
      </p:sp>
      <p:sp>
        <p:nvSpPr>
          <p:cNvPr id="901" name="Google Shape;901;p54"/>
          <p:cNvSpPr txBox="1"/>
          <p:nvPr/>
        </p:nvSpPr>
        <p:spPr>
          <a:xfrm>
            <a:off x="4876800" y="964975"/>
            <a:ext cx="3000000" cy="65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head -n 6 frost.txt</a:t>
            </a:r>
            <a:endParaRPr b="1" sz="1000">
              <a:solidFill>
                <a:srgbClr val="333333"/>
              </a:solidFill>
              <a:highlight>
                <a:srgbClr val="FFFFFF"/>
              </a:highlight>
              <a:latin typeface="Consolas"/>
              <a:ea typeface="Consolas"/>
              <a:cs typeface="Consolas"/>
              <a:sym typeface="Consolas"/>
            </a:endParaRPr>
          </a:p>
        </p:txBody>
      </p:sp>
      <p:sp>
        <p:nvSpPr>
          <p:cNvPr id="902" name="Google Shape;902;p54"/>
          <p:cNvSpPr txBox="1"/>
          <p:nvPr/>
        </p:nvSpPr>
        <p:spPr>
          <a:xfrm>
            <a:off x="4886650" y="3297025"/>
            <a:ext cx="3682500" cy="1437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Whose woods these are I think I know.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His house is in the village though;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He will not see me stopping here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To watch his woods fill up with snow.</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My little horse must think it queer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To stop without a farmhouse near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Between the woods and frozen lake   </a:t>
            </a:r>
            <a:endParaRPr sz="900">
              <a:solidFill>
                <a:srgbClr val="333333"/>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333333"/>
                </a:solidFill>
                <a:highlight>
                  <a:schemeClr val="lt1"/>
                </a:highlight>
                <a:latin typeface="Consolas"/>
                <a:ea typeface="Consolas"/>
                <a:cs typeface="Consolas"/>
                <a:sym typeface="Consolas"/>
              </a:rPr>
              <a:t>The darkest evening of the year. </a:t>
            </a:r>
            <a:endParaRPr sz="900">
              <a:solidFill>
                <a:srgbClr val="333333"/>
              </a:solidFill>
              <a:highlight>
                <a:srgbClr val="FFFFFF"/>
              </a:highlight>
              <a:latin typeface="Consolas"/>
              <a:ea typeface="Consolas"/>
              <a:cs typeface="Consolas"/>
              <a:sym typeface="Consolas"/>
            </a:endParaRPr>
          </a:p>
        </p:txBody>
      </p:sp>
      <p:sp>
        <p:nvSpPr>
          <p:cNvPr id="903" name="Google Shape;903;p54"/>
          <p:cNvSpPr txBox="1"/>
          <p:nvPr/>
        </p:nvSpPr>
        <p:spPr>
          <a:xfrm>
            <a:off x="4876800" y="2565175"/>
            <a:ext cx="3000000" cy="65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33333"/>
                </a:solidFill>
                <a:highlight>
                  <a:srgbClr val="FFFFFF"/>
                </a:highlight>
                <a:latin typeface="Consolas"/>
                <a:ea typeface="Consolas"/>
                <a:cs typeface="Consolas"/>
                <a:sym typeface="Consolas"/>
              </a:rPr>
              <a:t>$ head -n 10 frost.txt</a:t>
            </a:r>
            <a:endParaRPr b="1" sz="1000">
              <a:solidFill>
                <a:srgbClr val="333333"/>
              </a:solidFill>
              <a:highlight>
                <a:srgbClr val="FFFFFF"/>
              </a:highlight>
              <a:latin typeface="Consolas"/>
              <a:ea typeface="Consolas"/>
              <a:cs typeface="Consolas"/>
              <a:sym typeface="Consolas"/>
            </a:endParaRPr>
          </a:p>
        </p:txBody>
      </p:sp>
      <p:cxnSp>
        <p:nvCxnSpPr>
          <p:cNvPr id="904" name="Google Shape;904;p54"/>
          <p:cNvCxnSpPr/>
          <p:nvPr/>
        </p:nvCxnSpPr>
        <p:spPr>
          <a:xfrm flipH="1">
            <a:off x="5627375" y="747450"/>
            <a:ext cx="672000" cy="424800"/>
          </a:xfrm>
          <a:prstGeom prst="straightConnector1">
            <a:avLst/>
          </a:prstGeom>
          <a:noFill/>
          <a:ln cap="flat" cmpd="sng" w="28575">
            <a:solidFill>
              <a:srgbClr val="38761D"/>
            </a:solidFill>
            <a:prstDash val="solid"/>
            <a:round/>
            <a:headEnd len="med" w="med" type="none"/>
            <a:tailEnd len="med" w="med" type="triangle"/>
          </a:ln>
        </p:spPr>
      </p:cxnSp>
      <p:sp>
        <p:nvSpPr>
          <p:cNvPr id="905" name="Google Shape;905;p54"/>
          <p:cNvSpPr txBox="1"/>
          <p:nvPr/>
        </p:nvSpPr>
        <p:spPr>
          <a:xfrm rot="-822">
            <a:off x="6411850" y="471157"/>
            <a:ext cx="25107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761D"/>
                </a:solidFill>
                <a:highlight>
                  <a:schemeClr val="lt1"/>
                </a:highlight>
                <a:latin typeface="Economica"/>
                <a:ea typeface="Economica"/>
                <a:cs typeface="Economica"/>
                <a:sym typeface="Economica"/>
              </a:rPr>
              <a:t>-n is an </a:t>
            </a:r>
            <a:r>
              <a:rPr b="1" lang="en" u="sng">
                <a:solidFill>
                  <a:srgbClr val="38761D"/>
                </a:solidFill>
                <a:highlight>
                  <a:schemeClr val="lt1"/>
                </a:highlight>
                <a:latin typeface="Economica"/>
                <a:ea typeface="Economica"/>
                <a:cs typeface="Economica"/>
                <a:sym typeface="Economica"/>
              </a:rPr>
              <a:t>argument</a:t>
            </a:r>
            <a:r>
              <a:rPr b="1" lang="en">
                <a:solidFill>
                  <a:srgbClr val="38761D"/>
                </a:solidFill>
                <a:highlight>
                  <a:schemeClr val="lt1"/>
                </a:highlight>
                <a:latin typeface="Economica"/>
                <a:ea typeface="Economica"/>
                <a:cs typeface="Economica"/>
                <a:sym typeface="Economica"/>
              </a:rPr>
              <a:t> or </a:t>
            </a:r>
            <a:r>
              <a:rPr b="1" lang="en" u="sng">
                <a:solidFill>
                  <a:srgbClr val="38761D"/>
                </a:solidFill>
                <a:highlight>
                  <a:schemeClr val="lt1"/>
                </a:highlight>
                <a:latin typeface="Economica"/>
                <a:ea typeface="Economica"/>
                <a:cs typeface="Economica"/>
                <a:sym typeface="Economica"/>
              </a:rPr>
              <a:t>parameter</a:t>
            </a:r>
            <a:r>
              <a:rPr b="1" lang="en">
                <a:solidFill>
                  <a:srgbClr val="38761D"/>
                </a:solidFill>
                <a:highlight>
                  <a:schemeClr val="lt1"/>
                </a:highlight>
                <a:latin typeface="Economica"/>
                <a:ea typeface="Economica"/>
                <a:cs typeface="Economica"/>
                <a:sym typeface="Economica"/>
              </a:rPr>
              <a:t> to the head command that modulates its behavior. In this case to report the first 5 lines instead of the first 10, which is the </a:t>
            </a:r>
            <a:r>
              <a:rPr b="1" lang="en" u="sng">
                <a:solidFill>
                  <a:srgbClr val="38761D"/>
                </a:solidFill>
                <a:highlight>
                  <a:schemeClr val="lt1"/>
                </a:highlight>
                <a:latin typeface="Economica"/>
                <a:ea typeface="Economica"/>
                <a:cs typeface="Economica"/>
                <a:sym typeface="Economica"/>
              </a:rPr>
              <a:t>default</a:t>
            </a:r>
            <a:r>
              <a:rPr b="1" lang="en">
                <a:solidFill>
                  <a:srgbClr val="38761D"/>
                </a:solidFill>
                <a:highlight>
                  <a:schemeClr val="lt1"/>
                </a:highlight>
                <a:latin typeface="Economica"/>
                <a:ea typeface="Economica"/>
                <a:cs typeface="Economica"/>
                <a:sym typeface="Economica"/>
              </a:rPr>
              <a:t> behavior</a:t>
            </a:r>
            <a:endParaRPr b="1">
              <a:solidFill>
                <a:srgbClr val="38761D"/>
              </a:solidFill>
              <a:highlight>
                <a:schemeClr val="lt1"/>
              </a:highlight>
              <a:latin typeface="Economica"/>
              <a:ea typeface="Economica"/>
              <a:cs typeface="Economica"/>
              <a:sym typeface="Economica"/>
            </a:endParaRPr>
          </a:p>
        </p:txBody>
      </p:sp>
      <p:sp>
        <p:nvSpPr>
          <p:cNvPr id="906" name="Google Shape;906;p54"/>
          <p:cNvSpPr txBox="1"/>
          <p:nvPr/>
        </p:nvSpPr>
        <p:spPr>
          <a:xfrm rot="-626">
            <a:off x="2952925" y="3694168"/>
            <a:ext cx="1647600" cy="4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761D"/>
                </a:solidFill>
                <a:highlight>
                  <a:schemeClr val="lt1"/>
                </a:highlight>
                <a:latin typeface="Economica"/>
                <a:ea typeface="Economica"/>
                <a:cs typeface="Economica"/>
                <a:sym typeface="Economica"/>
              </a:rPr>
              <a:t>Important!</a:t>
            </a:r>
            <a:endParaRPr b="1">
              <a:solidFill>
                <a:srgbClr val="38761D"/>
              </a:solidFill>
              <a:highlight>
                <a:schemeClr val="lt1"/>
              </a:highlight>
              <a:latin typeface="Economica"/>
              <a:ea typeface="Economica"/>
              <a:cs typeface="Economica"/>
              <a:sym typeface="Economica"/>
            </a:endParaRPr>
          </a:p>
          <a:p>
            <a:pPr indent="0" lvl="0" marL="0" rtl="0" algn="l">
              <a:spcBef>
                <a:spcPts val="0"/>
              </a:spcBef>
              <a:spcAft>
                <a:spcPts val="0"/>
              </a:spcAft>
              <a:buNone/>
            </a:pPr>
            <a:r>
              <a:t/>
            </a:r>
            <a:endParaRPr b="1">
              <a:solidFill>
                <a:srgbClr val="38761D"/>
              </a:solidFill>
              <a:highlight>
                <a:schemeClr val="lt1"/>
              </a:highlight>
              <a:latin typeface="Economica"/>
              <a:ea typeface="Economica"/>
              <a:cs typeface="Economica"/>
              <a:sym typeface="Economica"/>
            </a:endParaRPr>
          </a:p>
          <a:p>
            <a:pPr indent="0" lvl="0" marL="0" rtl="0" algn="l">
              <a:spcBef>
                <a:spcPts val="0"/>
              </a:spcBef>
              <a:spcAft>
                <a:spcPts val="0"/>
              </a:spcAft>
              <a:buNone/>
            </a:pPr>
            <a:r>
              <a:rPr b="1" lang="en">
                <a:solidFill>
                  <a:srgbClr val="38761D"/>
                </a:solidFill>
                <a:highlight>
                  <a:schemeClr val="lt1"/>
                </a:highlight>
                <a:latin typeface="Economica"/>
                <a:ea typeface="Economica"/>
                <a:cs typeface="Economica"/>
                <a:sym typeface="Economica"/>
              </a:rPr>
              <a:t>Each line ends with a special, hidden character called the newline (</a:t>
            </a:r>
            <a:r>
              <a:rPr b="1" lang="en">
                <a:solidFill>
                  <a:srgbClr val="38761D"/>
                </a:solidFill>
                <a:highlight>
                  <a:schemeClr val="lt1"/>
                </a:highlight>
                <a:latin typeface="Consolas"/>
                <a:ea typeface="Consolas"/>
                <a:cs typeface="Consolas"/>
                <a:sym typeface="Consolas"/>
              </a:rPr>
              <a:t>\n</a:t>
            </a:r>
            <a:r>
              <a:rPr b="1" lang="en">
                <a:solidFill>
                  <a:srgbClr val="38761D"/>
                </a:solidFill>
                <a:highlight>
                  <a:schemeClr val="lt1"/>
                </a:highlight>
                <a:latin typeface="Economica"/>
                <a:ea typeface="Economica"/>
                <a:cs typeface="Economica"/>
                <a:sym typeface="Economica"/>
              </a:rPr>
              <a:t>) character.</a:t>
            </a:r>
            <a:endParaRPr b="1">
              <a:solidFill>
                <a:srgbClr val="38761D"/>
              </a:solidFill>
              <a:highlight>
                <a:schemeClr val="lt1"/>
              </a:highlight>
              <a:latin typeface="Economica"/>
              <a:ea typeface="Economica"/>
              <a:cs typeface="Economica"/>
              <a:sym typeface="Economica"/>
            </a:endParaRPr>
          </a:p>
          <a:p>
            <a:pPr indent="0" lvl="0" marL="0" rtl="0" algn="l">
              <a:spcBef>
                <a:spcPts val="0"/>
              </a:spcBef>
              <a:spcAft>
                <a:spcPts val="0"/>
              </a:spcAft>
              <a:buNone/>
            </a:pPr>
            <a:r>
              <a:t/>
            </a:r>
            <a:endParaRPr b="1">
              <a:solidFill>
                <a:srgbClr val="38761D"/>
              </a:solidFill>
              <a:highlight>
                <a:schemeClr val="lt1"/>
              </a:highlight>
              <a:latin typeface="Economica"/>
              <a:ea typeface="Economica"/>
              <a:cs typeface="Economica"/>
              <a:sym typeface="Economica"/>
            </a:endParaRPr>
          </a:p>
          <a:p>
            <a:pPr indent="0" lvl="0" marL="0" rtl="0" algn="l">
              <a:spcBef>
                <a:spcPts val="0"/>
              </a:spcBef>
              <a:spcAft>
                <a:spcPts val="0"/>
              </a:spcAft>
              <a:buNone/>
            </a:pPr>
            <a:r>
              <a:rPr b="1" lang="en">
                <a:solidFill>
                  <a:srgbClr val="38761D"/>
                </a:solidFill>
                <a:highlight>
                  <a:schemeClr val="lt1"/>
                </a:highlight>
                <a:latin typeface="Economica"/>
                <a:ea typeface="Economica"/>
                <a:cs typeface="Economica"/>
                <a:sym typeface="Economica"/>
              </a:rPr>
              <a:t>This is how “head” </a:t>
            </a:r>
            <a:r>
              <a:rPr b="1" i="1" lang="en">
                <a:solidFill>
                  <a:srgbClr val="38761D"/>
                </a:solidFill>
                <a:highlight>
                  <a:schemeClr val="lt1"/>
                </a:highlight>
                <a:latin typeface="Economica"/>
                <a:ea typeface="Economica"/>
                <a:cs typeface="Economica"/>
                <a:sym typeface="Economica"/>
              </a:rPr>
              <a:t>knows</a:t>
            </a:r>
            <a:r>
              <a:rPr b="1" lang="en">
                <a:solidFill>
                  <a:srgbClr val="38761D"/>
                </a:solidFill>
                <a:highlight>
                  <a:schemeClr val="lt1"/>
                </a:highlight>
                <a:latin typeface="Economica"/>
                <a:ea typeface="Economica"/>
                <a:cs typeface="Economica"/>
                <a:sym typeface="Economica"/>
              </a:rPr>
              <a:t> where the lines start and end.</a:t>
            </a:r>
            <a:endParaRPr b="1">
              <a:solidFill>
                <a:srgbClr val="38761D"/>
              </a:solidFill>
              <a:highlight>
                <a:schemeClr val="lt1"/>
              </a:highlight>
              <a:latin typeface="Economica"/>
              <a:ea typeface="Economica"/>
              <a:cs typeface="Economica"/>
              <a:sym typeface="Economica"/>
            </a:endParaRPr>
          </a:p>
        </p:txBody>
      </p:sp>
      <p:cxnSp>
        <p:nvCxnSpPr>
          <p:cNvPr id="907" name="Google Shape;907;p54"/>
          <p:cNvCxnSpPr/>
          <p:nvPr/>
        </p:nvCxnSpPr>
        <p:spPr>
          <a:xfrm rot="10800000">
            <a:off x="2981650" y="2403150"/>
            <a:ext cx="558600" cy="337200"/>
          </a:xfrm>
          <a:prstGeom prst="straightConnector1">
            <a:avLst/>
          </a:prstGeom>
          <a:noFill/>
          <a:ln cap="flat" cmpd="sng" w="28575">
            <a:solidFill>
              <a:srgbClr val="38761D"/>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55"/>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t>Unix reference “cheat sheet”: (print/mark the link below!)</a:t>
            </a:r>
            <a:endParaRPr sz="3700"/>
          </a:p>
        </p:txBody>
      </p:sp>
      <p:pic>
        <p:nvPicPr>
          <p:cNvPr descr="Untitled.png" id="913" name="Google Shape;913;p55"/>
          <p:cNvPicPr preferRelativeResize="0"/>
          <p:nvPr/>
        </p:nvPicPr>
        <p:blipFill rotWithShape="1">
          <a:blip r:embed="rId3">
            <a:alphaModFix/>
          </a:blip>
          <a:srcRect b="0" l="0" r="0" t="6270"/>
          <a:stretch/>
        </p:blipFill>
        <p:spPr>
          <a:xfrm>
            <a:off x="1143000" y="935800"/>
            <a:ext cx="6796125" cy="3674300"/>
          </a:xfrm>
          <a:prstGeom prst="rect">
            <a:avLst/>
          </a:prstGeom>
          <a:noFill/>
          <a:ln>
            <a:noFill/>
          </a:ln>
        </p:spPr>
      </p:pic>
      <p:sp>
        <p:nvSpPr>
          <p:cNvPr id="914" name="Google Shape;914;p55"/>
          <p:cNvSpPr txBox="1"/>
          <p:nvPr/>
        </p:nvSpPr>
        <p:spPr>
          <a:xfrm>
            <a:off x="0" y="4661800"/>
            <a:ext cx="3765000" cy="39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Economica"/>
                <a:ea typeface="Economica"/>
                <a:cs typeface="Economica"/>
                <a:sym typeface="Economica"/>
              </a:rPr>
              <a:t>http://practicalcomputing.org/files/PCfB_Appendices.pdf</a:t>
            </a:r>
            <a:endParaRPr>
              <a:latin typeface="Economica"/>
              <a:ea typeface="Economica"/>
              <a:cs typeface="Economica"/>
              <a:sym typeface="Economic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id="919" name="Google Shape;919;p56"/>
          <p:cNvPicPr preferRelativeResize="0"/>
          <p:nvPr/>
        </p:nvPicPr>
        <p:blipFill>
          <a:blip r:embed="rId3">
            <a:alphaModFix/>
          </a:blip>
          <a:stretch>
            <a:fillRect/>
          </a:stretch>
        </p:blipFill>
        <p:spPr>
          <a:xfrm>
            <a:off x="1332363" y="152400"/>
            <a:ext cx="6479263"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Expectations</a:t>
            </a:r>
            <a:endParaRPr/>
          </a:p>
        </p:txBody>
      </p:sp>
      <p:sp>
        <p:nvSpPr>
          <p:cNvPr id="87" name="Google Shape;87;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That you have already completed the prerequisites. If not, do so now.</a:t>
            </a:r>
            <a:endParaRPr/>
          </a:p>
          <a:p>
            <a:pPr indent="-342900" lvl="0" marL="457200" rtl="0" algn="l">
              <a:spcBef>
                <a:spcPts val="0"/>
              </a:spcBef>
              <a:spcAft>
                <a:spcPts val="0"/>
              </a:spcAft>
              <a:buSzPts val="1800"/>
              <a:buAutoNum type="arabicPeriod"/>
            </a:pPr>
            <a:r>
              <a:rPr lang="en"/>
              <a:t>Attend every class unless not possible (let me know)</a:t>
            </a:r>
            <a:endParaRPr/>
          </a:p>
          <a:p>
            <a:pPr indent="-342900" lvl="0" marL="457200" rtl="0" algn="l">
              <a:spcBef>
                <a:spcPts val="0"/>
              </a:spcBef>
              <a:spcAft>
                <a:spcPts val="0"/>
              </a:spcAft>
              <a:buSzPts val="1800"/>
              <a:buAutoNum type="arabicPeriod"/>
            </a:pPr>
            <a:r>
              <a:rPr lang="en"/>
              <a:t>Read every article. </a:t>
            </a:r>
            <a:endParaRPr b="1"/>
          </a:p>
          <a:p>
            <a:pPr indent="-342900" lvl="0" marL="457200" rtl="0" algn="l">
              <a:spcBef>
                <a:spcPts val="0"/>
              </a:spcBef>
              <a:spcAft>
                <a:spcPts val="0"/>
              </a:spcAft>
              <a:buSzPts val="1800"/>
              <a:buAutoNum type="arabicPeriod"/>
            </a:pPr>
            <a:r>
              <a:rPr lang="en"/>
              <a:t>Participate in class. </a:t>
            </a:r>
            <a:r>
              <a:rPr b="1" lang="en"/>
              <a:t>If you are confused, please stop me and ask a question! Questions are awesome!</a:t>
            </a:r>
            <a:endParaRPr b="1"/>
          </a:p>
          <a:p>
            <a:pPr indent="-342900" lvl="0" marL="457200" rtl="0" algn="l">
              <a:spcBef>
                <a:spcPts val="0"/>
              </a:spcBef>
              <a:spcAft>
                <a:spcPts val="0"/>
              </a:spcAft>
              <a:buSzPts val="1800"/>
              <a:buAutoNum type="arabicPeriod"/>
            </a:pPr>
            <a:r>
              <a:rPr lang="en"/>
              <a:t>Work hard - it will pay off.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Basics</a:t>
            </a:r>
            <a:endParaRPr/>
          </a:p>
        </p:txBody>
      </p:sp>
      <p:sp>
        <p:nvSpPr>
          <p:cNvPr id="93" name="Google Shape;93;p18"/>
          <p:cNvSpPr txBox="1"/>
          <p:nvPr>
            <p:ph idx="1" type="body"/>
          </p:nvPr>
        </p:nvSpPr>
        <p:spPr>
          <a:xfrm>
            <a:off x="311700" y="844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Course website, no Canvas (changes over the next two weeks): </a:t>
            </a:r>
            <a:r>
              <a:rPr lang="en" u="sng">
                <a:solidFill>
                  <a:schemeClr val="hlink"/>
                </a:solidFill>
                <a:hlinkClick r:id="rId3"/>
              </a:rPr>
              <a:t>https://github.com/quinlan-lab/applied-computational-genomics</a:t>
            </a:r>
            <a:endParaRPr/>
          </a:p>
          <a:p>
            <a:pPr indent="-342900" lvl="0" marL="457200" rtl="0" algn="l">
              <a:spcBef>
                <a:spcPts val="0"/>
              </a:spcBef>
              <a:spcAft>
                <a:spcPts val="0"/>
              </a:spcAft>
              <a:buSzPts val="1800"/>
              <a:buAutoNum type="arabicPeriod"/>
            </a:pPr>
            <a:r>
              <a:rPr lang="en"/>
              <a:t>TAs:</a:t>
            </a:r>
            <a:endParaRPr/>
          </a:p>
          <a:p>
            <a:pPr indent="-317500" lvl="1" marL="914400" rtl="0" algn="l">
              <a:spcBef>
                <a:spcPts val="0"/>
              </a:spcBef>
              <a:spcAft>
                <a:spcPts val="0"/>
              </a:spcAft>
              <a:buSzPts val="1400"/>
              <a:buAutoNum type="alphaLcPeriod"/>
            </a:pPr>
            <a:r>
              <a:rPr lang="en"/>
              <a:t>Scott Pew</a:t>
            </a:r>
            <a:endParaRPr/>
          </a:p>
          <a:p>
            <a:pPr indent="-317500" lvl="1" marL="914400" rtl="0" algn="l">
              <a:spcBef>
                <a:spcPts val="0"/>
              </a:spcBef>
              <a:spcAft>
                <a:spcPts val="0"/>
              </a:spcAft>
              <a:buSzPts val="1400"/>
              <a:buAutoNum type="alphaLcPeriod"/>
            </a:pPr>
            <a:r>
              <a:rPr lang="en"/>
              <a:t>Reilly Falter</a:t>
            </a:r>
            <a:endParaRPr/>
          </a:p>
          <a:p>
            <a:pPr indent="-342900" lvl="0" marL="457200" rtl="0" algn="l">
              <a:spcBef>
                <a:spcPts val="0"/>
              </a:spcBef>
              <a:spcAft>
                <a:spcPts val="0"/>
              </a:spcAft>
              <a:buSzPts val="1800"/>
              <a:buAutoNum type="arabicPeriod"/>
            </a:pPr>
            <a:r>
              <a:rPr lang="en"/>
              <a:t>TA Hours (TBD):</a:t>
            </a:r>
            <a:endParaRPr/>
          </a:p>
          <a:p>
            <a:pPr indent="-342900" lvl="0" marL="457200" rtl="0" algn="l">
              <a:spcBef>
                <a:spcPts val="0"/>
              </a:spcBef>
              <a:spcAft>
                <a:spcPts val="0"/>
              </a:spcAft>
              <a:buSzPts val="1800"/>
              <a:buAutoNum type="arabicPeriod"/>
            </a:pPr>
            <a:r>
              <a:rPr lang="en"/>
              <a:t>Course server: malibu.genetics.utah.edu</a:t>
            </a:r>
            <a:endParaRPr/>
          </a:p>
          <a:p>
            <a:pPr indent="-342900" lvl="0" marL="457200" rtl="0" algn="l">
              <a:spcBef>
                <a:spcPts val="0"/>
              </a:spcBef>
              <a:spcAft>
                <a:spcPts val="0"/>
              </a:spcAft>
              <a:buSzPts val="1800"/>
              <a:buAutoNum type="arabicPeriod"/>
            </a:pPr>
            <a:r>
              <a:rPr lang="en"/>
              <a:t>There will be ~7 homework assignments</a:t>
            </a:r>
            <a:endParaRPr/>
          </a:p>
          <a:p>
            <a:pPr indent="-317500" lvl="1" marL="914400" rtl="0" algn="l">
              <a:spcBef>
                <a:spcPts val="0"/>
              </a:spcBef>
              <a:spcAft>
                <a:spcPts val="0"/>
              </a:spcAft>
              <a:buSzPts val="1400"/>
              <a:buAutoNum type="alphaLcPeriod"/>
            </a:pPr>
            <a:r>
              <a:rPr lang="en"/>
              <a:t>Homeworks due by 11:59PM one week after assigned. For example, if assigned on a Tuesday, HW is due at 11:59 PM the following Tuesday.</a:t>
            </a:r>
            <a:endParaRPr/>
          </a:p>
          <a:p>
            <a:pPr indent="-317500" lvl="1" marL="914400" rtl="0" algn="l">
              <a:spcBef>
                <a:spcPts val="0"/>
              </a:spcBef>
              <a:spcAft>
                <a:spcPts val="0"/>
              </a:spcAft>
              <a:buSzPts val="1400"/>
              <a:buAutoNum type="alphaLcPeriod"/>
            </a:pPr>
            <a:r>
              <a:rPr lang="en"/>
              <a:t>75% of grade</a:t>
            </a:r>
            <a:endParaRPr/>
          </a:p>
          <a:p>
            <a:pPr indent="-342900" lvl="0" marL="457200" rtl="0" algn="l">
              <a:spcBef>
                <a:spcPts val="0"/>
              </a:spcBef>
              <a:spcAft>
                <a:spcPts val="0"/>
              </a:spcAft>
              <a:buSzPts val="1800"/>
              <a:buAutoNum type="arabicPeriod"/>
            </a:pPr>
            <a:r>
              <a:rPr lang="en"/>
              <a:t>There will be a group project presented at the end of class</a:t>
            </a:r>
            <a:endParaRPr/>
          </a:p>
          <a:p>
            <a:pPr indent="-317500" lvl="1" marL="914400" rtl="0" algn="l">
              <a:spcBef>
                <a:spcPts val="0"/>
              </a:spcBef>
              <a:spcAft>
                <a:spcPts val="0"/>
              </a:spcAft>
              <a:buSzPts val="1400"/>
              <a:buAutoNum type="alphaLcPeriod"/>
            </a:pPr>
            <a:r>
              <a:rPr lang="en"/>
              <a:t>25% of grade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490250" y="450150"/>
            <a:ext cx="72753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brief, staggeringly incomplete history of computational biology</a:t>
            </a:r>
            <a:endParaRPr/>
          </a:p>
        </p:txBody>
      </p:sp>
      <p:sp>
        <p:nvSpPr>
          <p:cNvPr id="104" name="Google Shape;104;p20"/>
          <p:cNvSpPr txBox="1"/>
          <p:nvPr/>
        </p:nvSpPr>
        <p:spPr>
          <a:xfrm>
            <a:off x="3333625" y="4648525"/>
            <a:ext cx="5746800" cy="339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Economica"/>
                <a:ea typeface="Economica"/>
                <a:cs typeface="Economica"/>
                <a:sym typeface="Economica"/>
              </a:rPr>
              <a:t>Recommended reading: “The Evolution of the Unix Time-sharing system”, Dennis M. Ritchie </a:t>
            </a:r>
            <a:r>
              <a:rPr lang="en">
                <a:solidFill>
                  <a:srgbClr val="38761D"/>
                </a:solidFill>
                <a:latin typeface="Economica"/>
                <a:ea typeface="Economica"/>
                <a:cs typeface="Economica"/>
                <a:sym typeface="Economica"/>
              </a:rPr>
              <a:t>https://pdfs.semanticscholar.org/f64f/6e66da16e93ebf4221fc8915b2420fd56b66.pdf</a:t>
            </a:r>
            <a:endParaRPr>
              <a:solidFill>
                <a:srgbClr val="38761D"/>
              </a:solidFill>
              <a:latin typeface="Economica"/>
              <a:ea typeface="Economica"/>
              <a:cs typeface="Economica"/>
              <a:sym typeface="Economic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Untitled.png" id="109" name="Google Shape;109;p21"/>
          <p:cNvPicPr preferRelativeResize="0"/>
          <p:nvPr/>
        </p:nvPicPr>
        <p:blipFill>
          <a:blip r:embed="rId3">
            <a:alphaModFix/>
          </a:blip>
          <a:stretch>
            <a:fillRect/>
          </a:stretch>
        </p:blipFill>
        <p:spPr>
          <a:xfrm>
            <a:off x="3333625" y="1421900"/>
            <a:ext cx="5571200" cy="2694458"/>
          </a:xfrm>
          <a:prstGeom prst="rect">
            <a:avLst/>
          </a:prstGeom>
          <a:noFill/>
          <a:ln>
            <a:noFill/>
          </a:ln>
        </p:spPr>
      </p:pic>
      <p:sp>
        <p:nvSpPr>
          <p:cNvPr id="110" name="Google Shape;110;p21"/>
          <p:cNvSpPr txBox="1"/>
          <p:nvPr>
            <p:ph type="title"/>
          </p:nvPr>
        </p:nvSpPr>
        <p:spPr>
          <a:xfrm>
            <a:off x="311700" y="873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 biology was born in the 1960s</a:t>
            </a:r>
            <a:endParaRPr/>
          </a:p>
        </p:txBody>
      </p:sp>
      <p:sp>
        <p:nvSpPr>
          <p:cNvPr id="111" name="Google Shape;111;p21"/>
          <p:cNvSpPr txBox="1"/>
          <p:nvPr/>
        </p:nvSpPr>
        <p:spPr>
          <a:xfrm>
            <a:off x="3333625" y="4648525"/>
            <a:ext cx="5746800" cy="339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Economica"/>
                <a:ea typeface="Economica"/>
                <a:cs typeface="Economica"/>
                <a:sym typeface="Economica"/>
              </a:rPr>
              <a:t>Joel Hagen, “The origins of bioinformatics”, NRG, Dec. 2000</a:t>
            </a:r>
            <a:endParaRPr>
              <a:solidFill>
                <a:srgbClr val="38761D"/>
              </a:solidFill>
              <a:latin typeface="Economica"/>
              <a:ea typeface="Economica"/>
              <a:cs typeface="Economica"/>
              <a:sym typeface="Economica"/>
            </a:endParaRPr>
          </a:p>
        </p:txBody>
      </p:sp>
      <p:sp>
        <p:nvSpPr>
          <p:cNvPr id="112" name="Google Shape;112;p21"/>
          <p:cNvSpPr txBox="1"/>
          <p:nvPr/>
        </p:nvSpPr>
        <p:spPr>
          <a:xfrm>
            <a:off x="159300" y="1302375"/>
            <a:ext cx="2939400" cy="3000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Expanding collection of amino acid sequences in the 1960s</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Need for computational power to answer questions and study protein biology</a:t>
            </a:r>
            <a:endParaRPr sz="1800">
              <a:solidFill>
                <a:srgbClr val="38761D"/>
              </a:solidFill>
              <a:highlight>
                <a:srgbClr val="FFFFFF"/>
              </a:highlight>
              <a:latin typeface="Economica"/>
              <a:ea typeface="Economica"/>
              <a:cs typeface="Economica"/>
              <a:sym typeface="Economica"/>
            </a:endParaRPr>
          </a:p>
          <a:p>
            <a:pPr indent="-342900" lvl="0" marL="457200" rtl="0" algn="l">
              <a:spcBef>
                <a:spcPts val="0"/>
              </a:spcBef>
              <a:spcAft>
                <a:spcPts val="0"/>
              </a:spcAft>
              <a:buClr>
                <a:srgbClr val="38761D"/>
              </a:buClr>
              <a:buSzPts val="1800"/>
              <a:buFont typeface="Economica"/>
              <a:buChar char="●"/>
            </a:pPr>
            <a:r>
              <a:rPr lang="en" sz="1800">
                <a:solidFill>
                  <a:srgbClr val="38761D"/>
                </a:solidFill>
                <a:highlight>
                  <a:srgbClr val="FFFFFF"/>
                </a:highlight>
                <a:latin typeface="Economica"/>
                <a:ea typeface="Economica"/>
                <a:cs typeface="Economica"/>
                <a:sym typeface="Economica"/>
              </a:rPr>
              <a:t>Scarcity of academic computers was no longer a major problem</a:t>
            </a:r>
            <a:endParaRPr sz="1800">
              <a:solidFill>
                <a:srgbClr val="38761D"/>
              </a:solidFill>
              <a:highlight>
                <a:srgbClr val="FFFFFF"/>
              </a:highlight>
              <a:latin typeface="Economica"/>
              <a:ea typeface="Economica"/>
              <a:cs typeface="Economica"/>
              <a:sym typeface="Economic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